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271" r:id="rId3"/>
    <p:sldId id="286" r:id="rId5"/>
    <p:sldId id="335" r:id="rId6"/>
    <p:sldId id="288" r:id="rId7"/>
    <p:sldId id="287" r:id="rId8"/>
    <p:sldId id="258" r:id="rId9"/>
    <p:sldId id="261" r:id="rId10"/>
    <p:sldId id="336" r:id="rId11"/>
    <p:sldId id="256" r:id="rId12"/>
    <p:sldId id="259" r:id="rId13"/>
    <p:sldId id="257" r:id="rId14"/>
    <p:sldId id="315" r:id="rId15"/>
    <p:sldId id="316" r:id="rId16"/>
    <p:sldId id="317" r:id="rId17"/>
    <p:sldId id="365" r:id="rId18"/>
    <p:sldId id="292" r:id="rId19"/>
    <p:sldId id="376" r:id="rId20"/>
    <p:sldId id="369" r:id="rId21"/>
    <p:sldId id="380" r:id="rId22"/>
    <p:sldId id="387" r:id="rId23"/>
    <p:sldId id="417" r:id="rId24"/>
    <p:sldId id="371" r:id="rId25"/>
    <p:sldId id="415" r:id="rId26"/>
    <p:sldId id="381" r:id="rId27"/>
    <p:sldId id="416" r:id="rId28"/>
    <p:sldId id="423" r:id="rId29"/>
    <p:sldId id="414" r:id="rId30"/>
    <p:sldId id="278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26dce82-8952-45f2-9869-e7f1c5fd0d39}">
          <p14:sldIdLst>
            <p14:sldId id="286"/>
            <p14:sldId id="335"/>
            <p14:sldId id="288"/>
            <p14:sldId id="287"/>
            <p14:sldId id="258"/>
            <p14:sldId id="261"/>
            <p14:sldId id="336"/>
            <p14:sldId id="256"/>
            <p14:sldId id="259"/>
            <p14:sldId id="257"/>
            <p14:sldId id="315"/>
            <p14:sldId id="316"/>
            <p14:sldId id="317"/>
            <p14:sldId id="365"/>
            <p14:sldId id="292"/>
            <p14:sldId id="376"/>
            <p14:sldId id="369"/>
            <p14:sldId id="380"/>
            <p14:sldId id="387"/>
            <p14:sldId id="417"/>
            <p14:sldId id="371"/>
            <p14:sldId id="415"/>
            <p14:sldId id="271"/>
          </p14:sldIdLst>
        </p14:section>
        <p14:section name="Untitled Section" id="{bd9f5dc8-47c4-47df-97b0-ef2681db7ae5}">
          <p14:sldIdLst>
            <p14:sldId id="381"/>
            <p14:sldId id="416"/>
            <p14:sldId id="423"/>
            <p14:sldId id="414"/>
            <p14:sldId id="27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B7DB"/>
    <a:srgbClr val="F892EF"/>
    <a:srgbClr val="FC0280"/>
    <a:srgbClr val="FE53A3"/>
    <a:srgbClr val="5CA2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57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534" y="660"/>
      </p:cViewPr>
      <p:guideLst>
        <p:guide orient="horz" pos="209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/Users/margery/Desktop/presentation%20project/Input%20read%20pairs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/Users/margery/Desktop/presentation%20project/Input%20read%20pair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500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t>Number of Read Pairs in Different Samples</a:t>
            </a:r>
          </a:p>
        </c:rich>
      </c:tx>
      <c:layout>
        <c:manualLayout>
          <c:xMode val="edge"/>
          <c:yMode val="edge"/>
          <c:x val="0.117402164862614"/>
          <c:y val="0.027033115566569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19662382505275"/>
          <c:y val="0.157146688120139"/>
          <c:w val="0.857318242854402"/>
          <c:h val="0.70257441673370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'[Input read pairs.xlsx]Sheet2'!$B$1</c:f>
              <c:strCache>
                <c:ptCount val="1"/>
                <c:pt idx="0">
                  <c:v>ReadPairs</c:v>
                </c:pt>
              </c:strCache>
            </c:strRef>
          </c:tx>
          <c:spPr>
            <a:pattFill prst="ltUpDiag">
              <a:fgClr>
                <a:schemeClr val="accent1"/>
              </a:fgClr>
              <a:bgClr>
                <a:schemeClr val="lt1"/>
              </a:bgClr>
            </a:pattFill>
            <a:ln>
              <a:noFill/>
            </a:ln>
            <a:effectLst/>
          </c:spPr>
          <c:invertIfNegative val="0"/>
          <c:dLbls>
            <c:spPr>
              <a:solidFill>
                <a:schemeClr val="tx2">
                  <a:lumMod val="25000"/>
                </a:schemeClr>
              </a:solidFill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'[Input read pairs.xlsx]Sheet2'!$A$2:$A$9</c:f>
              <c:strCache>
                <c:ptCount val="8"/>
                <c:pt idx="0">
                  <c:v>LF1</c:v>
                </c:pt>
                <c:pt idx="1">
                  <c:v>LF2</c:v>
                </c:pt>
                <c:pt idx="2">
                  <c:v>LF3</c:v>
                </c:pt>
                <c:pt idx="3">
                  <c:v>LF4</c:v>
                </c:pt>
                <c:pt idx="4">
                  <c:v>NC1</c:v>
                </c:pt>
                <c:pt idx="5">
                  <c:v>NC2</c:v>
                </c:pt>
                <c:pt idx="6">
                  <c:v>NC3</c:v>
                </c:pt>
                <c:pt idx="7">
                  <c:v>NC4</c:v>
                </c:pt>
              </c:strCache>
            </c:strRef>
          </c:cat>
          <c:val>
            <c:numRef>
              <c:f>'[Input read pairs.xlsx]Sheet2'!$B$2:$B$9</c:f>
              <c:numCache>
                <c:formatCode>General</c:formatCode>
                <c:ptCount val="8"/>
                <c:pt idx="0">
                  <c:v>23.634002</c:v>
                </c:pt>
                <c:pt idx="1">
                  <c:v>21.861416</c:v>
                </c:pt>
                <c:pt idx="2">
                  <c:v>23.121141</c:v>
                </c:pt>
                <c:pt idx="3">
                  <c:v>20.642325</c:v>
                </c:pt>
                <c:pt idx="4">
                  <c:v>21.529542</c:v>
                </c:pt>
                <c:pt idx="5">
                  <c:v>21.658599</c:v>
                </c:pt>
                <c:pt idx="6">
                  <c:v>22.707048</c:v>
                </c:pt>
                <c:pt idx="7">
                  <c:v>23.379813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20"/>
        <c:axId val="679359711"/>
        <c:axId val="209131516"/>
      </c:barChart>
      <c:catAx>
        <c:axId val="67935971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sz="1800">
                    <a:solidFill>
                      <a:schemeClr val="bg2"/>
                    </a:solidFill>
                    <a:uFillTx/>
                  </a:rPr>
                  <a:t>Group </a:t>
                </a:r>
                <a:endParaRPr sz="1800">
                  <a:solidFill>
                    <a:schemeClr val="bg2"/>
                  </a:solidFill>
                  <a:uFillTx/>
                </a:endParaRPr>
              </a:p>
            </c:rich>
          </c:tx>
          <c:layout>
            <c:manualLayout>
              <c:xMode val="edge"/>
              <c:yMode val="edge"/>
              <c:x val="0.414459482605002"/>
              <c:y val="0.945717257242427"/>
            </c:manualLayout>
          </c:layout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800" b="0" i="0" u="none" strike="noStrike" kern="1200" cap="all" spc="15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</a:p>
        </c:txPr>
        <c:crossAx val="209131516"/>
        <c:crosses val="autoZero"/>
        <c:auto val="1"/>
        <c:lblAlgn val="ctr"/>
        <c:lblOffset val="100"/>
        <c:noMultiLvlLbl val="0"/>
      </c:catAx>
      <c:valAx>
        <c:axId val="209131516"/>
        <c:scaling>
          <c:orientation val="minMax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sz="1800">
                    <a:solidFill>
                      <a:schemeClr val="bg2"/>
                    </a:solidFill>
                    <a:uFillTx/>
                  </a:rPr>
                  <a:t>Read Pairs( Million</a:t>
                </a:r>
                <a:r>
                  <a:rPr sz="1800"/>
                  <a:t>)</a:t>
                </a:r>
                <a:endParaRPr sz="180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</a:p>
        </c:txPr>
        <c:crossAx val="6793597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2">
        <a:lumMod val="10000"/>
      </a:schemeClr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t>Percentage of Alignment and Discordance </a:t>
            </a:r>
          </a:p>
        </c:rich>
      </c:tx>
      <c:layout>
        <c:manualLayout>
          <c:xMode val="edge"/>
          <c:yMode val="edge"/>
          <c:x val="0.135434056761269"/>
          <c:y val="0.0296296296296296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'[Input read pairs.xlsx]Sheet3'!$B$1</c:f>
              <c:strCache>
                <c:ptCount val="1"/>
                <c:pt idx="0">
                  <c:v>%Alignment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'[Input read pairs.xlsx]Sheet3'!$A$2:$A$9</c:f>
              <c:strCache>
                <c:ptCount val="8"/>
                <c:pt idx="0">
                  <c:v>LF1</c:v>
                </c:pt>
                <c:pt idx="1">
                  <c:v>LF2</c:v>
                </c:pt>
                <c:pt idx="2">
                  <c:v>LF3</c:v>
                </c:pt>
                <c:pt idx="3">
                  <c:v>LF4</c:v>
                </c:pt>
                <c:pt idx="4">
                  <c:v>NC1</c:v>
                </c:pt>
                <c:pt idx="5">
                  <c:v>NC2</c:v>
                </c:pt>
                <c:pt idx="6">
                  <c:v>NC3</c:v>
                </c:pt>
                <c:pt idx="7">
                  <c:v>NC4</c:v>
                </c:pt>
              </c:strCache>
            </c:strRef>
          </c:cat>
          <c:val>
            <c:numRef>
              <c:f>'[Input read pairs.xlsx]Sheet3'!$B$2:$B$9</c:f>
              <c:numCache>
                <c:formatCode>General</c:formatCode>
                <c:ptCount val="8"/>
                <c:pt idx="0">
                  <c:v>71.8</c:v>
                </c:pt>
                <c:pt idx="1">
                  <c:v>82.4</c:v>
                </c:pt>
                <c:pt idx="2">
                  <c:v>81.3</c:v>
                </c:pt>
                <c:pt idx="3">
                  <c:v>70.1</c:v>
                </c:pt>
                <c:pt idx="4">
                  <c:v>81.3</c:v>
                </c:pt>
                <c:pt idx="5">
                  <c:v>82.2</c:v>
                </c:pt>
                <c:pt idx="6">
                  <c:v>81.9</c:v>
                </c:pt>
                <c:pt idx="7">
                  <c:v>73.7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47"/>
        <c:overlap val="0"/>
        <c:axId val="851740594"/>
        <c:axId val="717201472"/>
      </c:barChart>
      <c:lineChart>
        <c:grouping val="standard"/>
        <c:varyColors val="0"/>
        <c:ser>
          <c:idx val="1"/>
          <c:order val="1"/>
          <c:tx>
            <c:strRef>
              <c:f>'[Input read pairs.xlsx]Sheet3'!$C$1</c:f>
              <c:strCache>
                <c:ptCount val="1"/>
                <c:pt idx="0">
                  <c:v>% Discordance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'[Input read pairs.xlsx]Sheet3'!$A$2:$A$9</c:f>
              <c:strCache>
                <c:ptCount val="8"/>
                <c:pt idx="0">
                  <c:v>LF1</c:v>
                </c:pt>
                <c:pt idx="1">
                  <c:v>LF2</c:v>
                </c:pt>
                <c:pt idx="2">
                  <c:v>LF3</c:v>
                </c:pt>
                <c:pt idx="3">
                  <c:v>LF4</c:v>
                </c:pt>
                <c:pt idx="4">
                  <c:v>NC1</c:v>
                </c:pt>
                <c:pt idx="5">
                  <c:v>NC2</c:v>
                </c:pt>
                <c:pt idx="6">
                  <c:v>NC3</c:v>
                </c:pt>
                <c:pt idx="7">
                  <c:v>NC4</c:v>
                </c:pt>
              </c:strCache>
            </c:strRef>
          </c:cat>
          <c:val>
            <c:numRef>
              <c:f>'[Input read pairs.xlsx]Sheet3'!$C$2:$C$9</c:f>
              <c:numCache>
                <c:formatCode>General</c:formatCode>
                <c:ptCount val="8"/>
                <c:pt idx="0">
                  <c:v>0.3</c:v>
                </c:pt>
                <c:pt idx="1">
                  <c:v>0.7</c:v>
                </c:pt>
                <c:pt idx="2">
                  <c:v>0.5</c:v>
                </c:pt>
                <c:pt idx="3">
                  <c:v>0.4</c:v>
                </c:pt>
                <c:pt idx="4">
                  <c:v>0.5</c:v>
                </c:pt>
                <c:pt idx="5">
                  <c:v>0.4</c:v>
                </c:pt>
                <c:pt idx="6">
                  <c:v>0.8</c:v>
                </c:pt>
                <c:pt idx="7">
                  <c:v>0.3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0"/>
        <c:smooth val="0"/>
        <c:axId val="851740594"/>
        <c:axId val="717201472"/>
      </c:lineChart>
      <c:catAx>
        <c:axId val="851740594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sz="1800">
                    <a:solidFill>
                      <a:schemeClr val="bg2">
                        <a:lumMod val="85000"/>
                      </a:schemeClr>
                    </a:solidFill>
                    <a:uFillTx/>
                  </a:rPr>
                  <a:t>Group</a:t>
                </a:r>
                <a:endParaRPr sz="1800">
                  <a:solidFill>
                    <a:schemeClr val="bg2">
                      <a:lumMod val="85000"/>
                    </a:schemeClr>
                  </a:solidFill>
                  <a:uFillTx/>
                </a:endParaRPr>
              </a:p>
            </c:rich>
          </c:tx>
          <c:layout>
            <c:manualLayout>
              <c:xMode val="edge"/>
              <c:yMode val="edge"/>
              <c:x val="0.394190834192485"/>
              <c:y val="0.861160109415343"/>
            </c:manualLayout>
          </c:layout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17201472"/>
        <c:crosses val="autoZero"/>
        <c:auto val="1"/>
        <c:lblAlgn val="ctr"/>
        <c:lblOffset val="100"/>
        <c:noMultiLvlLbl val="0"/>
      </c:catAx>
      <c:valAx>
        <c:axId val="717201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sz="1400">
                    <a:solidFill>
                      <a:schemeClr val="bg2">
                        <a:lumMod val="85000"/>
                      </a:schemeClr>
                    </a:solidFill>
                    <a:uFillTx/>
                  </a:rPr>
                  <a:t>% Alignment to Genome</a:t>
                </a:r>
                <a:endParaRPr sz="1400">
                  <a:solidFill>
                    <a:schemeClr val="bg2">
                      <a:lumMod val="85000"/>
                    </a:schemeClr>
                  </a:solidFill>
                  <a:uFillTx/>
                </a:endParaRPr>
              </a:p>
            </c:rich>
          </c:tx>
          <c:layout>
            <c:manualLayout>
              <c:xMode val="edge"/>
              <c:yMode val="edge"/>
              <c:x val="0.0140308679094007"/>
              <c:y val="0.203925829349558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5174059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</a:gradFill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4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800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900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7206C8-CCEB-4998-9A66-8F55DDD0D31D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3655E34-C62E-4832-9D56-1F6D968A5B9F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ABS(Log2Fold</a:t>
          </a:r>
          <a:r>
            <a:rPr lang="zh-CN"/>
            <a:t> </a:t>
          </a:r>
          <a:r>
            <a:rPr lang="en-US" altLang="zh-CN"/>
            <a:t>D</a:t>
          </a:r>
          <a:r>
            <a:rPr lang="en-US"/>
            <a:t>ifference) &gt;= 1.5</a:t>
          </a:r>
          <a:r>
            <a:rPr/>
            <a:t/>
          </a:r>
          <a:endParaRPr/>
        </a:p>
      </dgm:t>
    </dgm:pt>
    <dgm:pt modelId="{9359038C-C59C-482E-B3B3-0965C91FC493}" cxnId="{540FC8DE-C108-4A7A-BC1E-0EC86B7916E7}" type="parTrans">
      <dgm:prSet/>
      <dgm:spPr/>
      <dgm:t>
        <a:bodyPr/>
        <a:lstStyle/>
        <a:p>
          <a:endParaRPr lang="en-US"/>
        </a:p>
      </dgm:t>
    </dgm:pt>
    <dgm:pt modelId="{08974330-2403-4277-B154-A9DB18AAAEAE}" cxnId="{540FC8DE-C108-4A7A-BC1E-0EC86B7916E7}" type="sibTrans">
      <dgm:prSet/>
      <dgm:spPr/>
      <dgm:t>
        <a:bodyPr/>
        <a:lstStyle/>
        <a:p>
          <a:endParaRPr lang="en-US"/>
        </a:p>
      </dgm:t>
    </dgm:pt>
    <dgm:pt modelId="{9EF2CBDC-BB7E-40FD-87C8-96AEAD8CF182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ym typeface="+mn-ea"/>
            </a:rPr>
            <a:t>P-Value</a:t>
          </a:r>
          <a:r>
            <a:rPr lang="zh-CN">
              <a:sym typeface="+mn-ea"/>
            </a:rPr>
            <a:t> </a:t>
          </a:r>
          <a:r>
            <a:rPr lang="en-US">
              <a:sym typeface="+mn-ea"/>
            </a:rPr>
            <a:t>&lt;=</a:t>
          </a:r>
          <a:r>
            <a:rPr lang="zh-CN">
              <a:sym typeface="+mn-ea"/>
            </a:rPr>
            <a:t> </a:t>
          </a:r>
          <a:r>
            <a:rPr lang="en-US">
              <a:sym typeface="+mn-ea"/>
            </a:rPr>
            <a:t>0.01</a:t>
          </a:r>
          <a:r>
            <a:rPr/>
            <a:t/>
          </a:r>
          <a:endParaRPr/>
        </a:p>
      </dgm:t>
    </dgm:pt>
    <dgm:pt modelId="{8E161A59-E88A-4E33-B75B-8B3EBD8F81F8}" cxnId="{E47AEA2D-4F56-4F7B-8EA2-B579937D0468}" type="parTrans">
      <dgm:prSet/>
      <dgm:spPr/>
      <dgm:t>
        <a:bodyPr/>
        <a:lstStyle/>
        <a:p>
          <a:endParaRPr lang="en-US"/>
        </a:p>
      </dgm:t>
    </dgm:pt>
    <dgm:pt modelId="{2DC82D34-AC64-49D5-A464-A52701165378}" cxnId="{E47AEA2D-4F56-4F7B-8EA2-B579937D0468}" type="sibTrans">
      <dgm:prSet/>
      <dgm:spPr/>
      <dgm:t>
        <a:bodyPr/>
        <a:lstStyle/>
        <a:p>
          <a:endParaRPr lang="en-US"/>
        </a:p>
      </dgm:t>
    </dgm:pt>
    <dgm:pt modelId="{4C72E961-4500-488B-B6A6-10501A149D42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/>
            <a:t>Result:</a:t>
          </a:r>
          <a:r>
            <a:rPr lang="zh-CN" dirty="0"/>
            <a:t> </a:t>
          </a:r>
          <a:r>
            <a:rPr lang="en-US" altLang="zh-CN" dirty="0"/>
            <a:t>216</a:t>
          </a:r>
          <a:r>
            <a:rPr lang="zh-CN" dirty="0"/>
            <a:t> </a:t>
          </a:r>
          <a:r>
            <a:rPr lang="en-US" dirty="0"/>
            <a:t>filtered</a:t>
          </a:r>
          <a:r>
            <a:rPr lang="zh-CN" dirty="0"/>
            <a:t> </a:t>
          </a:r>
          <a:r>
            <a:rPr lang="en-US" dirty="0"/>
            <a:t>genes</a:t>
          </a:r>
          <a:endParaRPr lang="en-US" dirty="0"/>
        </a:p>
      </dgm:t>
    </dgm:pt>
    <dgm:pt modelId="{F6E1E8C5-18BB-4714-9D57-689E9F853B7D}" cxnId="{10099DB0-8DDA-4E6E-99FF-BF290E0E4B66}" type="parTrans">
      <dgm:prSet/>
      <dgm:spPr/>
      <dgm:t>
        <a:bodyPr/>
        <a:lstStyle/>
        <a:p>
          <a:endParaRPr lang="en-US"/>
        </a:p>
      </dgm:t>
    </dgm:pt>
    <dgm:pt modelId="{B1181671-B9D1-4722-B506-859F007BA790}" cxnId="{10099DB0-8DDA-4E6E-99FF-BF290E0E4B66}" type="sibTrans">
      <dgm:prSet/>
      <dgm:spPr/>
      <dgm:t>
        <a:bodyPr/>
        <a:lstStyle/>
        <a:p>
          <a:endParaRPr lang="en-US"/>
        </a:p>
      </dgm:t>
    </dgm:pt>
    <dgm:pt modelId="{079B1DAC-372F-4D34-A2CE-AF934468A682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dirty="0"/>
            <a:t> </a:t>
          </a:r>
          <a:r>
            <a:rPr lang="en-US" altLang="zh-CN" dirty="0"/>
            <a:t>125 </a:t>
          </a:r>
          <a:r>
            <a:rPr lang="en-US" dirty="0"/>
            <a:t>upregulated,</a:t>
          </a:r>
          <a:r>
            <a:rPr lang="zh-CN" dirty="0"/>
            <a:t>  </a:t>
          </a:r>
          <a:r>
            <a:rPr lang="en-US" altLang="zh-CN" dirty="0"/>
            <a:t>91</a:t>
          </a:r>
          <a:r>
            <a:rPr lang="en-US" dirty="0"/>
            <a:t>downregulated</a:t>
          </a:r>
          <a:r>
            <a:rPr/>
            <a:t/>
          </a:r>
          <a:endParaRPr/>
        </a:p>
      </dgm:t>
    </dgm:pt>
    <dgm:pt modelId="{B5B51240-2439-4436-9B41-6AE6EC658046}" cxnId="{5AE5C20C-53A4-43F7-8B5F-E9B1B445827D}" type="parTrans">
      <dgm:prSet/>
      <dgm:spPr/>
    </dgm:pt>
    <dgm:pt modelId="{B84DD476-B57F-41CB-A6A2-045FA455A2CA}" cxnId="{5AE5C20C-53A4-43F7-8B5F-E9B1B445827D}" type="sibTrans">
      <dgm:prSet/>
      <dgm:spPr/>
    </dgm:pt>
    <dgm:pt modelId="{4883769E-A394-B244-BB20-47E8BAF401E2}" type="pres">
      <dgm:prSet presAssocID="{AF7206C8-CCEB-4998-9A66-8F55DDD0D31D}" presName="outerComposite" presStyleCnt="0">
        <dgm:presLayoutVars>
          <dgm:chMax val="5"/>
          <dgm:dir/>
          <dgm:resizeHandles val="exact"/>
        </dgm:presLayoutVars>
      </dgm:prSet>
      <dgm:spPr/>
    </dgm:pt>
    <dgm:pt modelId="{60A9144C-E15D-9D4B-906D-7C28F2C3F1A7}" type="pres">
      <dgm:prSet presAssocID="{AF7206C8-CCEB-4998-9A66-8F55DDD0D31D}" presName="dummyMaxCanvas" presStyleCnt="0">
        <dgm:presLayoutVars/>
      </dgm:prSet>
      <dgm:spPr/>
    </dgm:pt>
    <dgm:pt modelId="{AC201DB8-1D27-A94C-9AA3-5F7E5DF43058}" type="pres">
      <dgm:prSet presAssocID="{AF7206C8-CCEB-4998-9A66-8F55DDD0D31D}" presName="ThreeNodes_1" presStyleLbl="node1" presStyleIdx="0" presStyleCnt="3">
        <dgm:presLayoutVars>
          <dgm:bulletEnabled val="1"/>
        </dgm:presLayoutVars>
      </dgm:prSet>
      <dgm:spPr/>
    </dgm:pt>
    <dgm:pt modelId="{26C0FC1B-5C08-B24C-9FB0-7283B1ED50CF}" type="pres">
      <dgm:prSet presAssocID="{AF7206C8-CCEB-4998-9A66-8F55DDD0D31D}" presName="ThreeNodes_2" presStyleLbl="node1" presStyleIdx="1" presStyleCnt="3">
        <dgm:presLayoutVars>
          <dgm:bulletEnabled val="1"/>
        </dgm:presLayoutVars>
      </dgm:prSet>
      <dgm:spPr/>
    </dgm:pt>
    <dgm:pt modelId="{71751AF6-ECD3-F24E-AE7E-81B27C16FC84}" type="pres">
      <dgm:prSet presAssocID="{AF7206C8-CCEB-4998-9A66-8F55DDD0D31D}" presName="ThreeNodes_3" presStyleLbl="node1" presStyleIdx="2" presStyleCnt="3">
        <dgm:presLayoutVars>
          <dgm:bulletEnabled val="1"/>
        </dgm:presLayoutVars>
      </dgm:prSet>
      <dgm:spPr/>
    </dgm:pt>
    <dgm:pt modelId="{BA13828E-EFC1-E94B-A86A-57203BF450A9}" type="pres">
      <dgm:prSet presAssocID="{AF7206C8-CCEB-4998-9A66-8F55DDD0D31D}" presName="ThreeConn_1-2" presStyleLbl="fgAccFollowNode1" presStyleIdx="0" presStyleCnt="2">
        <dgm:presLayoutVars>
          <dgm:bulletEnabled val="1"/>
        </dgm:presLayoutVars>
      </dgm:prSet>
      <dgm:spPr/>
    </dgm:pt>
    <dgm:pt modelId="{E4EE786A-00F8-5D4A-8C01-DE369A3EA7F5}" type="pres">
      <dgm:prSet presAssocID="{AF7206C8-CCEB-4998-9A66-8F55DDD0D31D}" presName="ThreeConn_2-3" presStyleLbl="fgAccFollowNode1" presStyleIdx="1" presStyleCnt="2">
        <dgm:presLayoutVars>
          <dgm:bulletEnabled val="1"/>
        </dgm:presLayoutVars>
      </dgm:prSet>
      <dgm:spPr/>
    </dgm:pt>
    <dgm:pt modelId="{957B5FB1-9B86-EC4D-ABD1-A86EAF7E65BD}" type="pres">
      <dgm:prSet presAssocID="{AF7206C8-CCEB-4998-9A66-8F55DDD0D31D}" presName="ThreeNodes_1_text" presStyleCnt="0">
        <dgm:presLayoutVars>
          <dgm:bulletEnabled val="1"/>
        </dgm:presLayoutVars>
      </dgm:prSet>
      <dgm:spPr/>
    </dgm:pt>
    <dgm:pt modelId="{F2F94333-6C41-904B-BE10-CC65C11F6BDA}" type="pres">
      <dgm:prSet presAssocID="{AF7206C8-CCEB-4998-9A66-8F55DDD0D31D}" presName="ThreeNodes_2_text" presStyleCnt="0">
        <dgm:presLayoutVars>
          <dgm:bulletEnabled val="1"/>
        </dgm:presLayoutVars>
      </dgm:prSet>
      <dgm:spPr/>
    </dgm:pt>
    <dgm:pt modelId="{1B6B60B3-9858-3C4D-A8A6-9D86FF7E6C8B}" type="pres">
      <dgm:prSet presAssocID="{AF7206C8-CCEB-4998-9A66-8F55DDD0D31D}" presName="ThreeNodes_3_text" presStyleCnt="0">
        <dgm:presLayoutVars>
          <dgm:bulletEnabled val="1"/>
        </dgm:presLayoutVars>
      </dgm:prSet>
      <dgm:spPr/>
    </dgm:pt>
  </dgm:ptLst>
  <dgm:cxnLst>
    <dgm:cxn modelId="{540FC8DE-C108-4A7A-BC1E-0EC86B7916E7}" srcId="{AF7206C8-CCEB-4998-9A66-8F55DDD0D31D}" destId="{03655E34-C62E-4832-9D56-1F6D968A5B9F}" srcOrd="0" destOrd="0" parTransId="{9359038C-C59C-482E-B3B3-0965C91FC493}" sibTransId="{08974330-2403-4277-B154-A9DB18AAAEAE}"/>
    <dgm:cxn modelId="{E47AEA2D-4F56-4F7B-8EA2-B579937D0468}" srcId="{AF7206C8-CCEB-4998-9A66-8F55DDD0D31D}" destId="{9EF2CBDC-BB7E-40FD-87C8-96AEAD8CF182}" srcOrd="1" destOrd="0" parTransId="{8E161A59-E88A-4E33-B75B-8B3EBD8F81F8}" sibTransId="{2DC82D34-AC64-49D5-A464-A52701165378}"/>
    <dgm:cxn modelId="{10099DB0-8DDA-4E6E-99FF-BF290E0E4B66}" srcId="{AF7206C8-CCEB-4998-9A66-8F55DDD0D31D}" destId="{4C72E961-4500-488B-B6A6-10501A149D42}" srcOrd="2" destOrd="0" parTransId="{F6E1E8C5-18BB-4714-9D57-689E9F853B7D}" sibTransId="{B1181671-B9D1-4722-B506-859F007BA790}"/>
    <dgm:cxn modelId="{5AE5C20C-53A4-43F7-8B5F-E9B1B445827D}" srcId="{4C72E961-4500-488B-B6A6-10501A149D42}" destId="{079B1DAC-372F-4D34-A2CE-AF934468A682}" srcOrd="0" destOrd="2" parTransId="{B5B51240-2439-4436-9B41-6AE6EC658046}" sibTransId="{B84DD476-B57F-41CB-A6A2-045FA455A2CA}"/>
    <dgm:cxn modelId="{008A7053-46A9-4A67-AE17-46B29051ECCB}" type="presOf" srcId="{AF7206C8-CCEB-4998-9A66-8F55DDD0D31D}" destId="{4883769E-A394-B244-BB20-47E8BAF401E2}" srcOrd="0" destOrd="0" presId="urn:microsoft.com/office/officeart/2005/8/layout/vProcess5"/>
    <dgm:cxn modelId="{25BE6969-4601-4C19-A606-D18482EEEF24}" type="presParOf" srcId="{4883769E-A394-B244-BB20-47E8BAF401E2}" destId="{60A9144C-E15D-9D4B-906D-7C28F2C3F1A7}" srcOrd="0" destOrd="0" presId="urn:microsoft.com/office/officeart/2005/8/layout/vProcess5"/>
    <dgm:cxn modelId="{46A37DDC-1E8A-4864-9907-DEFC86E78F0B}" type="presParOf" srcId="{4883769E-A394-B244-BB20-47E8BAF401E2}" destId="{AC201DB8-1D27-A94C-9AA3-5F7E5DF43058}" srcOrd="1" destOrd="0" presId="urn:microsoft.com/office/officeart/2005/8/layout/vProcess5"/>
    <dgm:cxn modelId="{70FA2495-8919-4686-AA0E-2049018F80D5}" type="presOf" srcId="{03655E34-C62E-4832-9D56-1F6D968A5B9F}" destId="{AC201DB8-1D27-A94C-9AA3-5F7E5DF43058}" srcOrd="0" destOrd="0" presId="urn:microsoft.com/office/officeart/2005/8/layout/vProcess5"/>
    <dgm:cxn modelId="{1BCF48F9-55FA-4FBE-8744-78C43034F56E}" type="presParOf" srcId="{4883769E-A394-B244-BB20-47E8BAF401E2}" destId="{26C0FC1B-5C08-B24C-9FB0-7283B1ED50CF}" srcOrd="2" destOrd="0" presId="urn:microsoft.com/office/officeart/2005/8/layout/vProcess5"/>
    <dgm:cxn modelId="{85F41E0D-84C5-446C-82C1-7A1B697A04B1}" type="presOf" srcId="{9EF2CBDC-BB7E-40FD-87C8-96AEAD8CF182}" destId="{26C0FC1B-5C08-B24C-9FB0-7283B1ED50CF}" srcOrd="0" destOrd="0" presId="urn:microsoft.com/office/officeart/2005/8/layout/vProcess5"/>
    <dgm:cxn modelId="{0B4AAD97-915C-4C29-A1B9-89D2E3200EDE}" type="presParOf" srcId="{4883769E-A394-B244-BB20-47E8BAF401E2}" destId="{71751AF6-ECD3-F24E-AE7E-81B27C16FC84}" srcOrd="3" destOrd="0" presId="urn:microsoft.com/office/officeart/2005/8/layout/vProcess5"/>
    <dgm:cxn modelId="{92B8B9AC-517A-44E9-B62E-A13A1AD11EAD}" type="presOf" srcId="{4C72E961-4500-488B-B6A6-10501A149D42}" destId="{71751AF6-ECD3-F24E-AE7E-81B27C16FC84}" srcOrd="0" destOrd="0" presId="urn:microsoft.com/office/officeart/2005/8/layout/vProcess5"/>
    <dgm:cxn modelId="{A6F60050-B7A2-4B7F-ADC8-9EF7CDABDD72}" type="presOf" srcId="{079B1DAC-372F-4D34-A2CE-AF934468A682}" destId="{71751AF6-ECD3-F24E-AE7E-81B27C16FC84}" srcOrd="0" destOrd="1" presId="urn:microsoft.com/office/officeart/2005/8/layout/vProcess5"/>
    <dgm:cxn modelId="{81F6CC18-2103-4E39-9D1F-29BE2E748676}" type="presParOf" srcId="{4883769E-A394-B244-BB20-47E8BAF401E2}" destId="{BA13828E-EFC1-E94B-A86A-57203BF450A9}" srcOrd="4" destOrd="0" presId="urn:microsoft.com/office/officeart/2005/8/layout/vProcess5"/>
    <dgm:cxn modelId="{11147DA5-59E5-4017-A5EF-E1E04CF058D3}" type="presOf" srcId="{08974330-2403-4277-B154-A9DB18AAAEAE}" destId="{BA13828E-EFC1-E94B-A86A-57203BF450A9}" srcOrd="0" destOrd="0" presId="urn:microsoft.com/office/officeart/2005/8/layout/vProcess5"/>
    <dgm:cxn modelId="{6F2E1DBA-9AA5-45C0-8BD9-D83EF73C2C46}" type="presParOf" srcId="{4883769E-A394-B244-BB20-47E8BAF401E2}" destId="{E4EE786A-00F8-5D4A-8C01-DE369A3EA7F5}" srcOrd="5" destOrd="0" presId="urn:microsoft.com/office/officeart/2005/8/layout/vProcess5"/>
    <dgm:cxn modelId="{D0053B35-546C-4823-B625-B3D6C4861BF3}" type="presOf" srcId="{2DC82D34-AC64-49D5-A464-A52701165378}" destId="{E4EE786A-00F8-5D4A-8C01-DE369A3EA7F5}" srcOrd="0" destOrd="0" presId="urn:microsoft.com/office/officeart/2005/8/layout/vProcess5"/>
    <dgm:cxn modelId="{7ADC7561-50EA-4A7E-96DE-1C407C4A7267}" type="presParOf" srcId="{4883769E-A394-B244-BB20-47E8BAF401E2}" destId="{957B5FB1-9B86-EC4D-ABD1-A86EAF7E65BD}" srcOrd="6" destOrd="0" presId="urn:microsoft.com/office/officeart/2005/8/layout/vProcess5"/>
    <dgm:cxn modelId="{695896DD-E3BD-4B10-AA99-02C7BB361486}" type="presOf" srcId="{03655E34-C62E-4832-9D56-1F6D968A5B9F}" destId="{957B5FB1-9B86-EC4D-ABD1-A86EAF7E65BD}" srcOrd="1" destOrd="0" presId="urn:microsoft.com/office/officeart/2005/8/layout/vProcess5"/>
    <dgm:cxn modelId="{5E058D69-BD65-4880-96A1-6457C746713B}" type="presParOf" srcId="{4883769E-A394-B244-BB20-47E8BAF401E2}" destId="{F2F94333-6C41-904B-BE10-CC65C11F6BDA}" srcOrd="7" destOrd="0" presId="urn:microsoft.com/office/officeart/2005/8/layout/vProcess5"/>
    <dgm:cxn modelId="{E9581623-FEB7-4B0E-AC66-69D986D3FA9E}" type="presOf" srcId="{9EF2CBDC-BB7E-40FD-87C8-96AEAD8CF182}" destId="{F2F94333-6C41-904B-BE10-CC65C11F6BDA}" srcOrd="1" destOrd="0" presId="urn:microsoft.com/office/officeart/2005/8/layout/vProcess5"/>
    <dgm:cxn modelId="{E8EE4D6F-4D5D-4AD9-9386-735850F4BF18}" type="presParOf" srcId="{4883769E-A394-B244-BB20-47E8BAF401E2}" destId="{1B6B60B3-9858-3C4D-A8A6-9D86FF7E6C8B}" srcOrd="8" destOrd="0" presId="urn:microsoft.com/office/officeart/2005/8/layout/vProcess5"/>
    <dgm:cxn modelId="{D4970B97-B4B3-4AA9-89DB-148109627DEA}" type="presOf" srcId="{4C72E961-4500-488B-B6A6-10501A149D42}" destId="{1B6B60B3-9858-3C4D-A8A6-9D86FF7E6C8B}" srcOrd="1" destOrd="0" presId="urn:microsoft.com/office/officeart/2005/8/layout/vProcess5"/>
    <dgm:cxn modelId="{45DBFAA8-CD57-4596-9310-79292427E1D6}" type="presOf" srcId="{079B1DAC-372F-4D34-A2CE-AF934468A682}" destId="{1B6B60B3-9858-3C4D-A8A6-9D86FF7E6C8B}" srcOrd="1" destOrd="1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201DB8-1D27-A94C-9AA3-5F7E5DF43058}">
      <dsp:nvSpPr>
        <dsp:cNvPr id="0" name=""/>
        <dsp:cNvSpPr/>
      </dsp:nvSpPr>
      <dsp:spPr>
        <a:xfrm>
          <a:off x="0" y="0"/>
          <a:ext cx="8938260" cy="130576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Log2–fold</a:t>
          </a:r>
          <a:r>
            <a:rPr lang="zh-CN" sz="3200" kern="1200"/>
            <a:t> </a:t>
          </a:r>
          <a:r>
            <a:rPr lang="en-US" sz="3200" kern="1200"/>
            <a:t>difference</a:t>
          </a:r>
          <a:r>
            <a:rPr lang="zh-CN" sz="3200" kern="1200"/>
            <a:t> </a:t>
          </a:r>
          <a:r>
            <a:rPr lang="en-US" sz="3200" kern="1200"/>
            <a:t>&gt;</a:t>
          </a:r>
          <a:r>
            <a:rPr lang="zh-CN" sz="3200" kern="1200"/>
            <a:t> </a:t>
          </a:r>
          <a:r>
            <a:rPr lang="en-US" sz="3200" kern="1200"/>
            <a:t>1.5</a:t>
          </a:r>
          <a:r>
            <a:rPr lang="zh-CN" sz="3200" kern="1200"/>
            <a:t> </a:t>
          </a:r>
          <a:r>
            <a:rPr lang="en-US" sz="3200" kern="1200"/>
            <a:t>or</a:t>
          </a:r>
          <a:r>
            <a:rPr lang="zh-CN" sz="3200" kern="1200"/>
            <a:t> </a:t>
          </a:r>
          <a:r>
            <a:rPr lang="en-US" sz="3200" kern="1200"/>
            <a:t>&lt;</a:t>
          </a:r>
          <a:r>
            <a:rPr lang="zh-CN" sz="3200" kern="1200"/>
            <a:t> </a:t>
          </a:r>
          <a:r>
            <a:rPr lang="en-US" sz="3200" kern="1200"/>
            <a:t>-1.5</a:t>
          </a:r>
        </a:p>
      </dsp:txBody>
      <dsp:txXfrm>
        <a:off x="38244" y="38244"/>
        <a:ext cx="7529240" cy="1229275"/>
      </dsp:txXfrm>
    </dsp:sp>
    <dsp:sp modelId="{26C0FC1B-5C08-B24C-9FB0-7283B1ED50CF}">
      <dsp:nvSpPr>
        <dsp:cNvPr id="0" name=""/>
        <dsp:cNvSpPr/>
      </dsp:nvSpPr>
      <dsp:spPr>
        <a:xfrm>
          <a:off x="788669" y="1523390"/>
          <a:ext cx="8938260" cy="130576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P-value</a:t>
          </a:r>
          <a:r>
            <a:rPr lang="zh-CN" sz="3200" kern="1200"/>
            <a:t> </a:t>
          </a:r>
          <a:r>
            <a:rPr lang="en-US" sz="3200" kern="1200"/>
            <a:t>&lt;</a:t>
          </a:r>
          <a:r>
            <a:rPr lang="zh-CN" sz="3200" kern="1200"/>
            <a:t> </a:t>
          </a:r>
          <a:r>
            <a:rPr lang="en-US" sz="3200" kern="1200"/>
            <a:t>0.05</a:t>
          </a:r>
        </a:p>
      </dsp:txBody>
      <dsp:txXfrm>
        <a:off x="826913" y="1561634"/>
        <a:ext cx="7224355" cy="1229275"/>
      </dsp:txXfrm>
    </dsp:sp>
    <dsp:sp modelId="{71751AF6-ECD3-F24E-AE7E-81B27C16FC84}">
      <dsp:nvSpPr>
        <dsp:cNvPr id="0" name=""/>
        <dsp:cNvSpPr/>
      </dsp:nvSpPr>
      <dsp:spPr>
        <a:xfrm>
          <a:off x="1577339" y="3046780"/>
          <a:ext cx="8938260" cy="130576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Result:</a:t>
          </a:r>
          <a:r>
            <a:rPr lang="zh-CN" sz="3200" kern="1200" dirty="0"/>
            <a:t> </a:t>
          </a:r>
          <a:r>
            <a:rPr lang="en-US" sz="3200" kern="1200" dirty="0"/>
            <a:t>381</a:t>
          </a:r>
          <a:r>
            <a:rPr lang="zh-CN" sz="3200" kern="1200" dirty="0"/>
            <a:t> </a:t>
          </a:r>
          <a:r>
            <a:rPr lang="en-US" sz="3200" kern="1200" dirty="0"/>
            <a:t>filtered</a:t>
          </a:r>
          <a:r>
            <a:rPr lang="zh-CN" sz="3200" kern="1200" dirty="0"/>
            <a:t> </a:t>
          </a:r>
          <a:r>
            <a:rPr lang="en-US" sz="3200" kern="1200" dirty="0"/>
            <a:t>genes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310</a:t>
          </a:r>
          <a:r>
            <a:rPr lang="zh-CN" sz="2500" kern="1200" dirty="0"/>
            <a:t> </a:t>
          </a:r>
          <a:r>
            <a:rPr lang="en-US" sz="2500" kern="1200" dirty="0"/>
            <a:t>upregulated,</a:t>
          </a:r>
          <a:r>
            <a:rPr lang="zh-CN" sz="2500" kern="1200" dirty="0"/>
            <a:t> </a:t>
          </a:r>
          <a:r>
            <a:rPr lang="en-US" sz="2500" kern="1200" dirty="0"/>
            <a:t>71</a:t>
          </a:r>
          <a:r>
            <a:rPr lang="zh-CN" sz="2500" kern="1200" dirty="0"/>
            <a:t> </a:t>
          </a:r>
          <a:r>
            <a:rPr lang="en-US" sz="2500" kern="1200" dirty="0"/>
            <a:t>downregulated</a:t>
          </a:r>
        </a:p>
      </dsp:txBody>
      <dsp:txXfrm>
        <a:off x="1615583" y="3085024"/>
        <a:ext cx="7224355" cy="1229275"/>
      </dsp:txXfrm>
    </dsp:sp>
    <dsp:sp modelId="{BA13828E-EFC1-E94B-A86A-57203BF450A9}">
      <dsp:nvSpPr>
        <dsp:cNvPr id="0" name=""/>
        <dsp:cNvSpPr/>
      </dsp:nvSpPr>
      <dsp:spPr>
        <a:xfrm>
          <a:off x="8089513" y="990203"/>
          <a:ext cx="848746" cy="84874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280481" y="990203"/>
        <a:ext cx="466810" cy="638681"/>
      </dsp:txXfrm>
    </dsp:sp>
    <dsp:sp modelId="{E4EE786A-00F8-5D4A-8C01-DE369A3EA7F5}">
      <dsp:nvSpPr>
        <dsp:cNvPr id="0" name=""/>
        <dsp:cNvSpPr/>
      </dsp:nvSpPr>
      <dsp:spPr>
        <a:xfrm>
          <a:off x="8878183" y="2504889"/>
          <a:ext cx="848746" cy="848746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069151" y="2504889"/>
        <a:ext cx="466810" cy="6386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D08029-A7F8-41B1-A922-2F9F857971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7A571E-2BB6-4D98-B807-DF858A1DC3C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7A571E-2BB6-4D98-B807-DF858A1DC3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84195-9D05-443F-B03C-494156CF9F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0CD80F-5E9E-4A4F-83D6-3CFD9E2BB8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7A571E-2BB6-4D98-B807-DF858A1DC3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81AE9-A10F-459E-A72C-E73C09BDC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81AE9-A10F-459E-A72C-E73C09BDC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374D-6E28-41D4-B529-E46F9BB59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81AE9-A10F-459E-A72C-E73C09BDC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81AE9-A10F-459E-A72C-E73C09BDC9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85.xml"/><Relationship Id="rId7" Type="http://schemas.openxmlformats.org/officeDocument/2006/relationships/image" Target="../media/image4.png"/><Relationship Id="rId6" Type="http://schemas.openxmlformats.org/officeDocument/2006/relationships/tags" Target="../tags/tag84.xml"/><Relationship Id="rId5" Type="http://schemas.openxmlformats.org/officeDocument/2006/relationships/image" Target="../media/image3.png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3" Type="http://schemas.openxmlformats.org/officeDocument/2006/relationships/tags" Target="../tags/tag89.xml"/><Relationship Id="rId12" Type="http://schemas.openxmlformats.org/officeDocument/2006/relationships/tags" Target="../tags/tag88.xml"/><Relationship Id="rId11" Type="http://schemas.openxmlformats.org/officeDocument/2006/relationships/tags" Target="../tags/tag87.xml"/><Relationship Id="rId10" Type="http://schemas.openxmlformats.org/officeDocument/2006/relationships/tags" Target="../tags/tag86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image" Target="../media/image2.png"/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3" Type="http://schemas.openxmlformats.org/officeDocument/2006/relationships/image" Target="../media/image1.png"/><Relationship Id="rId2" Type="http://schemas.openxmlformats.org/officeDocument/2006/relationships/tags" Target="../tags/tag90.xml"/><Relationship Id="rId11" Type="http://schemas.openxmlformats.org/officeDocument/2006/relationships/tags" Target="../tags/tag97.xml"/><Relationship Id="rId10" Type="http://schemas.openxmlformats.org/officeDocument/2006/relationships/tags" Target="../tags/tag96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7" Type="http://schemas.openxmlformats.org/officeDocument/2006/relationships/tags" Target="../tags/tag101.xml"/><Relationship Id="rId6" Type="http://schemas.openxmlformats.org/officeDocument/2006/relationships/tags" Target="../tags/tag100.xml"/><Relationship Id="rId5" Type="http://schemas.openxmlformats.org/officeDocument/2006/relationships/tags" Target="../tags/tag99.xml"/><Relationship Id="rId4" Type="http://schemas.openxmlformats.org/officeDocument/2006/relationships/image" Target="../media/image2.png"/><Relationship Id="rId3" Type="http://schemas.openxmlformats.org/officeDocument/2006/relationships/tags" Target="../tags/tag98.xm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107.xml"/><Relationship Id="rId7" Type="http://schemas.openxmlformats.org/officeDocument/2006/relationships/image" Target="../media/image4.png"/><Relationship Id="rId6" Type="http://schemas.openxmlformats.org/officeDocument/2006/relationships/tags" Target="../tags/tag106.xml"/><Relationship Id="rId5" Type="http://schemas.openxmlformats.org/officeDocument/2006/relationships/image" Target="../media/image3.png"/><Relationship Id="rId4" Type="http://schemas.openxmlformats.org/officeDocument/2006/relationships/tags" Target="../tags/tag105.xml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4" Type="http://schemas.openxmlformats.org/officeDocument/2006/relationships/tags" Target="../tags/tag112.xml"/><Relationship Id="rId13" Type="http://schemas.openxmlformats.org/officeDocument/2006/relationships/tags" Target="../tags/tag111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tags" Target="../tags/tag118.xml"/><Relationship Id="rId7" Type="http://schemas.openxmlformats.org/officeDocument/2006/relationships/tags" Target="../tags/tag117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image" Target="../media/image5.jpeg"/><Relationship Id="rId11" Type="http://schemas.openxmlformats.org/officeDocument/2006/relationships/image" Target="../media/image2.png"/><Relationship Id="rId10" Type="http://schemas.openxmlformats.org/officeDocument/2006/relationships/tags" Target="../tags/tag120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tags" Target="../tags/tag126.xml"/><Relationship Id="rId7" Type="http://schemas.openxmlformats.org/officeDocument/2006/relationships/tags" Target="../tags/tag125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3" Type="http://schemas.openxmlformats.org/officeDocument/2006/relationships/tags" Target="../tags/tag121.xml"/><Relationship Id="rId2" Type="http://schemas.openxmlformats.org/officeDocument/2006/relationships/image" Target="../media/image5.jpeg"/><Relationship Id="rId11" Type="http://schemas.openxmlformats.org/officeDocument/2006/relationships/image" Target="../media/image2.png"/><Relationship Id="rId10" Type="http://schemas.openxmlformats.org/officeDocument/2006/relationships/tags" Target="../tags/tag128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35.xml"/><Relationship Id="rId8" Type="http://schemas.openxmlformats.org/officeDocument/2006/relationships/tags" Target="../tags/tag134.xml"/><Relationship Id="rId7" Type="http://schemas.openxmlformats.org/officeDocument/2006/relationships/tags" Target="../tags/tag133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3" Type="http://schemas.openxmlformats.org/officeDocument/2006/relationships/tags" Target="../tags/tag129.xml"/><Relationship Id="rId2" Type="http://schemas.openxmlformats.org/officeDocument/2006/relationships/image" Target="../media/image6.jpeg"/><Relationship Id="rId11" Type="http://schemas.openxmlformats.org/officeDocument/2006/relationships/image" Target="../media/image2.png"/><Relationship Id="rId10" Type="http://schemas.openxmlformats.org/officeDocument/2006/relationships/tags" Target="../tags/tag136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tags" Target="../tags/tag142.xml"/><Relationship Id="rId7" Type="http://schemas.openxmlformats.org/officeDocument/2006/relationships/tags" Target="../tags/tag141.xml"/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image" Target="../media/image5.jpeg"/><Relationship Id="rId13" Type="http://schemas.openxmlformats.org/officeDocument/2006/relationships/image" Target="../media/image2.png"/><Relationship Id="rId12" Type="http://schemas.openxmlformats.org/officeDocument/2006/relationships/tags" Target="../tags/tag146.xml"/><Relationship Id="rId11" Type="http://schemas.openxmlformats.org/officeDocument/2006/relationships/tags" Target="../tags/tag145.xml"/><Relationship Id="rId10" Type="http://schemas.openxmlformats.org/officeDocument/2006/relationships/tags" Target="../tags/tag144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image" Target="../media/image8.png"/><Relationship Id="rId3" Type="http://schemas.openxmlformats.org/officeDocument/2006/relationships/tags" Target="../tags/tag147.xml"/><Relationship Id="rId2" Type="http://schemas.openxmlformats.org/officeDocument/2006/relationships/image" Target="../media/image7.png"/><Relationship Id="rId10" Type="http://schemas.openxmlformats.org/officeDocument/2006/relationships/tags" Target="../tags/tag153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13.xml"/><Relationship Id="rId7" Type="http://schemas.openxmlformats.org/officeDocument/2006/relationships/image" Target="../media/image4.png"/><Relationship Id="rId6" Type="http://schemas.openxmlformats.org/officeDocument/2006/relationships/tags" Target="../tags/tag12.xml"/><Relationship Id="rId5" Type="http://schemas.openxmlformats.org/officeDocument/2006/relationships/image" Target="../media/image3.png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4" Type="http://schemas.openxmlformats.org/officeDocument/2006/relationships/tags" Target="../tags/tag18.xml"/><Relationship Id="rId13" Type="http://schemas.openxmlformats.org/officeDocument/2006/relationships/tags" Target="../tags/tag17.xml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image" Target="../media/image2.png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image" Target="../media/image1.png"/><Relationship Id="rId2" Type="http://schemas.openxmlformats.org/officeDocument/2006/relationships/tags" Target="../tags/tag19.xml"/><Relationship Id="rId11" Type="http://schemas.openxmlformats.org/officeDocument/2006/relationships/tags" Target="../tags/tag26.xml"/><Relationship Id="rId10" Type="http://schemas.openxmlformats.org/officeDocument/2006/relationships/tags" Target="../tags/tag25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31.xml"/><Relationship Id="rId7" Type="http://schemas.openxmlformats.org/officeDocument/2006/relationships/image" Target="../media/image4.png"/><Relationship Id="rId6" Type="http://schemas.openxmlformats.org/officeDocument/2006/relationships/tags" Target="../tags/tag30.xml"/><Relationship Id="rId5" Type="http://schemas.openxmlformats.org/officeDocument/2006/relationships/image" Target="../media/image3.png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5" Type="http://schemas.openxmlformats.org/officeDocument/2006/relationships/tags" Target="../tags/tag37.xml"/><Relationship Id="rId14" Type="http://schemas.openxmlformats.org/officeDocument/2006/relationships/tags" Target="../tags/tag36.xml"/><Relationship Id="rId13" Type="http://schemas.openxmlformats.org/officeDocument/2006/relationships/tags" Target="../tags/tag35.xml"/><Relationship Id="rId12" Type="http://schemas.openxmlformats.org/officeDocument/2006/relationships/tags" Target="../tags/tag34.xml"/><Relationship Id="rId11" Type="http://schemas.openxmlformats.org/officeDocument/2006/relationships/tags" Target="../tags/tag33.xml"/><Relationship Id="rId10" Type="http://schemas.openxmlformats.org/officeDocument/2006/relationships/tags" Target="../tags/tag3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42.xml"/><Relationship Id="rId7" Type="http://schemas.openxmlformats.org/officeDocument/2006/relationships/image" Target="../media/image4.png"/><Relationship Id="rId6" Type="http://schemas.openxmlformats.org/officeDocument/2006/relationships/tags" Target="../tags/tag41.xml"/><Relationship Id="rId5" Type="http://schemas.openxmlformats.org/officeDocument/2006/relationships/image" Target="../media/image3.png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7" Type="http://schemas.openxmlformats.org/officeDocument/2006/relationships/tags" Target="../tags/tag50.xml"/><Relationship Id="rId16" Type="http://schemas.openxmlformats.org/officeDocument/2006/relationships/tags" Target="../tags/tag49.xml"/><Relationship Id="rId15" Type="http://schemas.openxmlformats.org/officeDocument/2006/relationships/tags" Target="../tags/tag48.xml"/><Relationship Id="rId14" Type="http://schemas.openxmlformats.org/officeDocument/2006/relationships/tags" Target="../tags/tag47.xml"/><Relationship Id="rId13" Type="http://schemas.openxmlformats.org/officeDocument/2006/relationships/tags" Target="../tags/tag46.xml"/><Relationship Id="rId12" Type="http://schemas.openxmlformats.org/officeDocument/2006/relationships/tags" Target="../tags/tag45.xml"/><Relationship Id="rId11" Type="http://schemas.openxmlformats.org/officeDocument/2006/relationships/tags" Target="../tags/tag44.xml"/><Relationship Id="rId10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55.xml"/><Relationship Id="rId7" Type="http://schemas.openxmlformats.org/officeDocument/2006/relationships/image" Target="../media/image4.png"/><Relationship Id="rId6" Type="http://schemas.openxmlformats.org/officeDocument/2006/relationships/tags" Target="../tags/tag54.xml"/><Relationship Id="rId5" Type="http://schemas.openxmlformats.org/officeDocument/2006/relationships/image" Target="../media/image3.png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3" Type="http://schemas.openxmlformats.org/officeDocument/2006/relationships/tags" Target="../tags/tag59.xml"/><Relationship Id="rId12" Type="http://schemas.openxmlformats.org/officeDocument/2006/relationships/tags" Target="../tags/tag58.xml"/><Relationship Id="rId11" Type="http://schemas.openxmlformats.org/officeDocument/2006/relationships/tags" Target="../tags/tag57.xml"/><Relationship Id="rId10" Type="http://schemas.openxmlformats.org/officeDocument/2006/relationships/tags" Target="../tags/tag56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64.xml"/><Relationship Id="rId7" Type="http://schemas.openxmlformats.org/officeDocument/2006/relationships/image" Target="../media/image4.png"/><Relationship Id="rId6" Type="http://schemas.openxmlformats.org/officeDocument/2006/relationships/tags" Target="../tags/tag63.xml"/><Relationship Id="rId5" Type="http://schemas.openxmlformats.org/officeDocument/2006/relationships/image" Target="../media/image3.png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5" Type="http://schemas.openxmlformats.org/officeDocument/2006/relationships/tags" Target="../tags/tag70.xml"/><Relationship Id="rId14" Type="http://schemas.openxmlformats.org/officeDocument/2006/relationships/tags" Target="../tags/tag69.xml"/><Relationship Id="rId13" Type="http://schemas.openxmlformats.org/officeDocument/2006/relationships/tags" Target="../tags/tag68.xml"/><Relationship Id="rId12" Type="http://schemas.openxmlformats.org/officeDocument/2006/relationships/tags" Target="../tags/tag67.xml"/><Relationship Id="rId11" Type="http://schemas.openxmlformats.org/officeDocument/2006/relationships/tags" Target="../tags/tag66.xml"/><Relationship Id="rId10" Type="http://schemas.openxmlformats.org/officeDocument/2006/relationships/tags" Target="../tags/tag65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75.xml"/><Relationship Id="rId7" Type="http://schemas.openxmlformats.org/officeDocument/2006/relationships/image" Target="../media/image4.png"/><Relationship Id="rId6" Type="http://schemas.openxmlformats.org/officeDocument/2006/relationships/tags" Target="../tags/tag74.xml"/><Relationship Id="rId5" Type="http://schemas.openxmlformats.org/officeDocument/2006/relationships/image" Target="../media/image3.png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4" Type="http://schemas.openxmlformats.org/officeDocument/2006/relationships/tags" Target="../tags/tag80.xml"/><Relationship Id="rId13" Type="http://schemas.openxmlformats.org/officeDocument/2006/relationships/tags" Target="../tags/tag79.xml"/><Relationship Id="rId12" Type="http://schemas.openxmlformats.org/officeDocument/2006/relationships/tags" Target="../tags/tag78.xml"/><Relationship Id="rId11" Type="http://schemas.openxmlformats.org/officeDocument/2006/relationships/tags" Target="../tags/tag77.xml"/><Relationship Id="rId10" Type="http://schemas.openxmlformats.org/officeDocument/2006/relationships/tags" Target="../tags/tag76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花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8255" y="776065"/>
            <a:ext cx="12209145" cy="6081935"/>
          </a:xfrm>
          <a:prstGeom prst="rect">
            <a:avLst/>
          </a:prstGeom>
        </p:spPr>
      </p:pic>
      <p:cxnSp>
        <p:nvCxnSpPr>
          <p:cNvPr id="8" name="PA_直接连接符 27"/>
          <p:cNvCxnSpPr/>
          <p:nvPr userDrawn="1">
            <p:custDataLst>
              <p:tags r:id="rId4"/>
            </p:custDataLst>
          </p:nvPr>
        </p:nvCxnSpPr>
        <p:spPr>
          <a:xfrm flipH="1">
            <a:off x="3198808" y="3026772"/>
            <a:ext cx="5372863" cy="0"/>
          </a:xfrm>
          <a:prstGeom prst="line">
            <a:avLst/>
          </a:prstGeom>
          <a:ln w="3810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A_Graphic 33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37904" y="3918652"/>
            <a:ext cx="516192" cy="4256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7"/>
            </p:custDataLst>
          </p:nvPr>
        </p:nvSpPr>
        <p:spPr>
          <a:xfrm>
            <a:off x="2190711" y="1384640"/>
            <a:ext cx="7810578" cy="1541462"/>
          </a:xfrm>
          <a:noFill/>
        </p:spPr>
        <p:txBody>
          <a:bodyPr lIns="90000" tIns="46800" rIns="90000" bIns="0" anchor="b">
            <a:normAutofit/>
          </a:bodyPr>
          <a:lstStyle>
            <a:lvl1pPr algn="ctr">
              <a:defRPr sz="6600" spc="0" baseline="0">
                <a:solidFill>
                  <a:schemeClr val="accent1"/>
                </a:solidFill>
                <a:latin typeface="Arial" panose="020B0604020202090204" pitchFamily="34" charset="0"/>
                <a:ea typeface="汉仪旗黑-85S" panose="00020600040101010101" pitchFamily="18" charset="-122"/>
                <a:cs typeface="Arial" panose="020B060402020209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2190711" y="3149940"/>
            <a:ext cx="7810578" cy="558119"/>
          </a:xfrm>
          <a:noFill/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2"/>
            </p:custDataLst>
          </p:nvPr>
        </p:nvGrpSpPr>
        <p:grpSpPr>
          <a:xfrm>
            <a:off x="-8255" y="298450"/>
            <a:ext cx="12209145" cy="6562090"/>
            <a:chOff x="-8255" y="298450"/>
            <a:chExt cx="12209145" cy="6562090"/>
          </a:xfrm>
        </p:grpSpPr>
        <p:sp>
          <p:nvSpPr>
            <p:cNvPr id="10" name="矩形 9"/>
            <p:cNvSpPr/>
            <p:nvPr userDrawn="1">
              <p:custDataLst>
                <p:tags r:id="rId3"/>
              </p:custDataLst>
            </p:nvPr>
          </p:nvSpPr>
          <p:spPr>
            <a:xfrm>
              <a:off x="310515" y="298450"/>
              <a:ext cx="11570970" cy="6260465"/>
            </a:xfrm>
            <a:prstGeom prst="rect">
              <a:avLst/>
            </a:prstGeom>
            <a:solidFill>
              <a:schemeClr val="bg2"/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 descr="C:\Users\kingsoft\Desktop\图片1.png图片1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10883265" y="5746750"/>
              <a:ext cx="1317625" cy="1113790"/>
            </a:xfrm>
            <a:prstGeom prst="rect">
              <a:avLst/>
            </a:prstGeom>
          </p:spPr>
        </p:pic>
        <p:pic>
          <p:nvPicPr>
            <p:cNvPr id="13" name="图片 12" descr="C:\Users\kingsoft\Desktop\图片1.png图片1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-8255" y="5650865"/>
              <a:ext cx="1310640" cy="1209040"/>
            </a:xfrm>
            <a:prstGeom prst="rect">
              <a:avLst/>
            </a:prstGeom>
          </p:spPr>
        </p:pic>
        <p:pic>
          <p:nvPicPr>
            <p:cNvPr id="14" name="PA_Graphic 33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9626" flipH="1">
              <a:off x="447769" y="471286"/>
              <a:ext cx="443934" cy="366088"/>
            </a:xfrm>
            <a:prstGeom prst="rect">
              <a:avLst/>
            </a:pr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defRPr>
            </a:lvl1pPr>
            <a:lvl2pPr>
              <a:defRPr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defRPr>
            </a:lvl2pPr>
            <a:lvl3pPr>
              <a:defRPr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defRPr>
            </a:lvl3pPr>
            <a:lvl4pPr>
              <a:defRPr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defRPr>
            </a:lvl4pPr>
            <a:lvl5pPr>
              <a:defRPr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花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8255" y="776065"/>
            <a:ext cx="12209145" cy="6081935"/>
          </a:xfrm>
          <a:prstGeom prst="rect">
            <a:avLst/>
          </a:prstGeom>
        </p:spPr>
      </p:pic>
      <p:cxnSp>
        <p:nvCxnSpPr>
          <p:cNvPr id="7" name="PA_直接连接符 27"/>
          <p:cNvCxnSpPr/>
          <p:nvPr userDrawn="1">
            <p:custDataLst>
              <p:tags r:id="rId4"/>
            </p:custDataLst>
          </p:nvPr>
        </p:nvCxnSpPr>
        <p:spPr>
          <a:xfrm flipH="1">
            <a:off x="3198808" y="3415370"/>
            <a:ext cx="5372863" cy="0"/>
          </a:xfrm>
          <a:prstGeom prst="line">
            <a:avLst/>
          </a:prstGeom>
          <a:ln w="3810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A_Graphic 33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2812164" y="3202533"/>
            <a:ext cx="516192" cy="4256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2190710" y="1773239"/>
            <a:ext cx="7810579" cy="1541462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5400" spc="0" baseline="0">
                <a:solidFill>
                  <a:schemeClr val="accent1"/>
                </a:solidFill>
                <a:latin typeface="微软雅黑" panose="020B0503020204020204" charset="-122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2190750" y="3538538"/>
            <a:ext cx="7810500" cy="77333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A_Graphic 33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9626" flipH="1">
            <a:off x="99818" y="481167"/>
            <a:ext cx="443934" cy="36608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0"/>
            <a:ext cx="10852237" cy="441964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2"/>
            </p:custDataLst>
          </p:nvPr>
        </p:nvGrpSpPr>
        <p:grpSpPr>
          <a:xfrm>
            <a:off x="-8255" y="304200"/>
            <a:ext cx="12209145" cy="6556340"/>
            <a:chOff x="-8255" y="304200"/>
            <a:chExt cx="12209145" cy="6556340"/>
          </a:xfrm>
        </p:grpSpPr>
        <p:sp>
          <p:nvSpPr>
            <p:cNvPr id="8" name="矩形 7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6" name="图片 5" descr="C:\Users\kingsoft\Desktop\图片1.png图片1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10883265" y="5746750"/>
              <a:ext cx="1317625" cy="1113790"/>
            </a:xfrm>
            <a:prstGeom prst="rect">
              <a:avLst/>
            </a:prstGeom>
          </p:spPr>
        </p:pic>
        <p:pic>
          <p:nvPicPr>
            <p:cNvPr id="9" name="图片 8" descr="C:\Users\kingsoft\Desktop\图片1.png图片1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-8255" y="5650865"/>
              <a:ext cx="1310640" cy="1209040"/>
            </a:xfrm>
            <a:prstGeom prst="rect">
              <a:avLst/>
            </a:prstGeom>
          </p:spPr>
        </p:pic>
        <p:pic>
          <p:nvPicPr>
            <p:cNvPr id="10" name="PA_Graphic 33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9626" flipH="1">
              <a:off x="447769" y="471286"/>
              <a:ext cx="443934" cy="366088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defRPr>
            </a:lvl1pPr>
            <a:lvl2pPr>
              <a:defRPr baseline="0"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defRPr>
            </a:lvl2pPr>
            <a:lvl3pPr>
              <a:defRPr baseline="0"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defRPr>
            </a:lvl3pPr>
            <a:lvl4pPr>
              <a:defRPr baseline="0"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defRPr>
            </a:lvl4pPr>
            <a:lvl5pPr>
              <a:defRPr baseline="0"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PA_Graphic 33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9626" flipH="1">
            <a:off x="125129" y="275282"/>
            <a:ext cx="443934" cy="3660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defRPr>
            </a:lvl1pPr>
            <a:lvl2pPr>
              <a:defRPr baseline="0"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defRPr>
            </a:lvl2pPr>
            <a:lvl3pPr>
              <a:defRPr baseline="0"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defRPr>
            </a:lvl3pPr>
            <a:lvl4pPr>
              <a:defRPr baseline="0"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defRPr>
            </a:lvl4pPr>
            <a:lvl5pPr>
              <a:defRPr baseline="0"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2" name="PA_Graphic 33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9626" flipH="1">
            <a:off x="125129" y="275282"/>
            <a:ext cx="443934" cy="3660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defRPr>
            </a:lvl1pPr>
            <a:lvl2pPr>
              <a:defRPr baseline="0"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defRPr>
            </a:lvl2pPr>
            <a:lvl3pPr>
              <a:defRPr baseline="0"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defRPr>
            </a:lvl3pPr>
            <a:lvl4pPr>
              <a:defRPr baseline="0"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defRPr>
            </a:lvl4pPr>
            <a:lvl5pPr>
              <a:defRPr baseline="0"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0" name="PA_Graphic 33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20374">
            <a:off x="11623232" y="6283115"/>
            <a:ext cx="443934" cy="3660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defRPr>
            </a:lvl1pPr>
            <a:lvl2pPr>
              <a:defRPr baseline="0"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defRPr>
            </a:lvl2pPr>
            <a:lvl3pPr>
              <a:defRPr baseline="0"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defRPr>
            </a:lvl3pPr>
            <a:lvl4pPr>
              <a:defRPr baseline="0"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defRPr>
            </a:lvl4pPr>
            <a:lvl5pPr>
              <a:defRPr baseline="0"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defRPr>
            </a:lvl1pPr>
            <a:lvl2pPr>
              <a:defRPr baseline="0"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defRPr>
            </a:lvl2pPr>
            <a:lvl3pPr>
              <a:defRPr baseline="0"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defRPr>
            </a:lvl3pPr>
            <a:lvl4pPr>
              <a:defRPr baseline="0"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defRPr>
            </a:lvl4pPr>
            <a:lvl5pPr>
              <a:defRPr baseline="0"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4" name="PA_Graphic 33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9626" flipH="1">
            <a:off x="125129" y="275282"/>
            <a:ext cx="443934" cy="3660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\Users\kingsoft\Desktop\图片2.png图片2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rot="10800000">
            <a:off x="0" y="1270"/>
            <a:ext cx="1052195" cy="108077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2"/>
            </p:custDataLst>
          </p:nvPr>
        </p:nvGrpSpPr>
        <p:grpSpPr>
          <a:xfrm>
            <a:off x="191135" y="516890"/>
            <a:ext cx="12209145" cy="6562090"/>
            <a:chOff x="-8255" y="298450"/>
            <a:chExt cx="12209145" cy="6562090"/>
          </a:xfrm>
        </p:grpSpPr>
        <p:sp>
          <p:nvSpPr>
            <p:cNvPr id="7" name="矩形 6"/>
            <p:cNvSpPr/>
            <p:nvPr>
              <p:custDataLst>
                <p:tags r:id="rId3"/>
              </p:custDataLst>
            </p:nvPr>
          </p:nvSpPr>
          <p:spPr>
            <a:xfrm>
              <a:off x="310515" y="298450"/>
              <a:ext cx="11570970" cy="6260465"/>
            </a:xfrm>
            <a:prstGeom prst="rect">
              <a:avLst/>
            </a:prstGeom>
            <a:solidFill>
              <a:schemeClr val="bg2"/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C:\Users\kingsoft\Desktop\图片1.png图片1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10883265" y="5746750"/>
              <a:ext cx="1317625" cy="1113790"/>
            </a:xfrm>
            <a:prstGeom prst="rect">
              <a:avLst/>
            </a:prstGeom>
          </p:spPr>
        </p:pic>
        <p:pic>
          <p:nvPicPr>
            <p:cNvPr id="11" name="图片 10" descr="C:\Users\kingsoft\Desktop\图片1.png图片1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-8255" y="5650865"/>
              <a:ext cx="1310640" cy="1209040"/>
            </a:xfrm>
            <a:prstGeom prst="rect">
              <a:avLst/>
            </a:prstGeom>
          </p:spPr>
        </p:pic>
        <p:pic>
          <p:nvPicPr>
            <p:cNvPr id="12" name="PA_Graphic 33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9626" flipH="1">
              <a:off x="447769" y="471286"/>
              <a:ext cx="443934" cy="366088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1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花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8255" y="776065"/>
            <a:ext cx="12209145" cy="60819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2190710" y="1773239"/>
            <a:ext cx="7810579" cy="1541462"/>
          </a:xfrm>
          <a:noFill/>
        </p:spPr>
        <p:txBody>
          <a:bodyPr lIns="90000" tIns="46800" rIns="90000" bIns="0" anchor="b">
            <a:normAutofit/>
          </a:bodyPr>
          <a:lstStyle>
            <a:lvl1pPr algn="ctr">
              <a:defRPr sz="5400" cap="all" spc="0" baseline="0">
                <a:solidFill>
                  <a:schemeClr val="accent1"/>
                </a:solidFill>
                <a:latin typeface="Arial" panose="020B0604020202090204" pitchFamily="34" charset="0"/>
                <a:ea typeface="汉仪旗黑-85S" panose="00020600040101010101" pitchFamily="18" charset="-122"/>
                <a:cs typeface="Arial" panose="020B060402020209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cxnSp>
        <p:nvCxnSpPr>
          <p:cNvPr id="8" name="PA_直接连接符 27"/>
          <p:cNvCxnSpPr/>
          <p:nvPr userDrawn="1">
            <p:custDataLst>
              <p:tags r:id="rId5"/>
            </p:custDataLst>
          </p:nvPr>
        </p:nvCxnSpPr>
        <p:spPr>
          <a:xfrm flipH="1">
            <a:off x="3198808" y="3415370"/>
            <a:ext cx="5372863" cy="0"/>
          </a:xfrm>
          <a:prstGeom prst="line">
            <a:avLst/>
          </a:prstGeom>
          <a:ln w="3810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A_Graphic 33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2812164" y="3202533"/>
            <a:ext cx="516192" cy="42567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2190710" y="3538539"/>
            <a:ext cx="7810579" cy="1655761"/>
          </a:xfrm>
          <a:noFill/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20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2"/>
            </p:custDataLst>
          </p:nvPr>
        </p:nvGrpSpPr>
        <p:grpSpPr>
          <a:xfrm>
            <a:off x="-8255" y="298450"/>
            <a:ext cx="12209145" cy="6562090"/>
            <a:chOff x="-8255" y="298450"/>
            <a:chExt cx="12209145" cy="6562090"/>
          </a:xfrm>
        </p:grpSpPr>
        <p:sp>
          <p:nvSpPr>
            <p:cNvPr id="12" name="矩形 11"/>
            <p:cNvSpPr/>
            <p:nvPr>
              <p:custDataLst>
                <p:tags r:id="rId3"/>
              </p:custDataLst>
            </p:nvPr>
          </p:nvSpPr>
          <p:spPr>
            <a:xfrm>
              <a:off x="310515" y="298450"/>
              <a:ext cx="11570970" cy="6260465"/>
            </a:xfrm>
            <a:prstGeom prst="rect">
              <a:avLst/>
            </a:prstGeom>
            <a:solidFill>
              <a:schemeClr val="bg2"/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 descr="C:\Users\kingsoft\Desktop\图片1.png图片1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10883265" y="5746750"/>
              <a:ext cx="1317625" cy="1113790"/>
            </a:xfrm>
            <a:prstGeom prst="rect">
              <a:avLst/>
            </a:prstGeom>
          </p:spPr>
        </p:pic>
        <p:pic>
          <p:nvPicPr>
            <p:cNvPr id="14" name="图片 13" descr="C:\Users\kingsoft\Desktop\图片1.png图片1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-8255" y="5650865"/>
              <a:ext cx="1310640" cy="1209040"/>
            </a:xfrm>
            <a:prstGeom prst="rect">
              <a:avLst/>
            </a:prstGeom>
          </p:spPr>
        </p:pic>
        <p:pic>
          <p:nvPicPr>
            <p:cNvPr id="15" name="PA_Graphic 33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9626" flipH="1">
              <a:off x="447769" y="471286"/>
              <a:ext cx="443934" cy="366088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1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2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>
              <a:lnSpc>
                <a:spcPct val="120000"/>
              </a:lnSpc>
              <a:defRPr sz="1600"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defRPr>
            </a:lvl1pPr>
            <a:lvl2pPr>
              <a:lnSpc>
                <a:spcPct val="120000"/>
              </a:lnSpc>
              <a:defRPr sz="1600"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defRPr>
            </a:lvl2pPr>
            <a:lvl3pPr>
              <a:lnSpc>
                <a:spcPct val="120000"/>
              </a:lnSpc>
              <a:defRPr sz="1600"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defRPr>
            </a:lvl3pPr>
            <a:lvl4pPr>
              <a:lnSpc>
                <a:spcPct val="120000"/>
              </a:lnSpc>
              <a:defRPr sz="1600"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defRPr>
            </a:lvl4pPr>
            <a:lvl5pPr>
              <a:lnSpc>
                <a:spcPct val="120000"/>
              </a:lnSpc>
              <a:defRPr sz="1600"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8255" y="298450"/>
            <a:ext cx="12209145" cy="6562090"/>
            <a:chOff x="-8255" y="298450"/>
            <a:chExt cx="12209145" cy="6562090"/>
          </a:xfrm>
        </p:grpSpPr>
        <p:sp>
          <p:nvSpPr>
            <p:cNvPr id="16" name="矩形 15"/>
            <p:cNvSpPr/>
            <p:nvPr>
              <p:custDataLst>
                <p:tags r:id="rId3"/>
              </p:custDataLst>
            </p:nvPr>
          </p:nvSpPr>
          <p:spPr>
            <a:xfrm>
              <a:off x="310515" y="298450"/>
              <a:ext cx="11570970" cy="6260465"/>
            </a:xfrm>
            <a:prstGeom prst="rect">
              <a:avLst/>
            </a:prstGeom>
            <a:solidFill>
              <a:schemeClr val="bg2"/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图片 16" descr="C:\Users\kingsoft\Desktop\图片1.png图片1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10883265" y="5746750"/>
              <a:ext cx="1317625" cy="1113790"/>
            </a:xfrm>
            <a:prstGeom prst="rect">
              <a:avLst/>
            </a:prstGeom>
          </p:spPr>
        </p:pic>
        <p:pic>
          <p:nvPicPr>
            <p:cNvPr id="18" name="图片 17" descr="C:\Users\kingsoft\Desktop\图片1.png图片1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-8255" y="5650865"/>
              <a:ext cx="1310640" cy="1209040"/>
            </a:xfrm>
            <a:prstGeom prst="rect">
              <a:avLst/>
            </a:prstGeom>
          </p:spPr>
        </p:pic>
        <p:pic>
          <p:nvPicPr>
            <p:cNvPr id="19" name="PA_Graphic 33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9626" flipH="1">
              <a:off x="447769" y="471286"/>
              <a:ext cx="443934" cy="366088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1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2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3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4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-8255" y="298450"/>
            <a:ext cx="12209145" cy="6562090"/>
            <a:chOff x="-8255" y="298450"/>
            <a:chExt cx="12209145" cy="6562090"/>
          </a:xfrm>
        </p:grpSpPr>
        <p:sp>
          <p:nvSpPr>
            <p:cNvPr id="10" name="矩形 9"/>
            <p:cNvSpPr/>
            <p:nvPr>
              <p:custDataLst>
                <p:tags r:id="rId3"/>
              </p:custDataLst>
            </p:nvPr>
          </p:nvSpPr>
          <p:spPr>
            <a:xfrm>
              <a:off x="310515" y="298450"/>
              <a:ext cx="11570970" cy="6260465"/>
            </a:xfrm>
            <a:prstGeom prst="rect">
              <a:avLst/>
            </a:prstGeom>
            <a:solidFill>
              <a:schemeClr val="bg2"/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 descr="C:\Users\kingsoft\Desktop\图片1.png图片1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10883265" y="5746750"/>
              <a:ext cx="1317625" cy="1113790"/>
            </a:xfrm>
            <a:prstGeom prst="rect">
              <a:avLst/>
            </a:prstGeom>
          </p:spPr>
        </p:pic>
        <p:pic>
          <p:nvPicPr>
            <p:cNvPr id="12" name="图片 11" descr="C:\Users\kingsoft\Desktop\图片1.png图片1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-8255" y="5650865"/>
              <a:ext cx="1310640" cy="1209040"/>
            </a:xfrm>
            <a:prstGeom prst="rect">
              <a:avLst/>
            </a:prstGeom>
          </p:spPr>
        </p:pic>
        <p:pic>
          <p:nvPicPr>
            <p:cNvPr id="13" name="PA_Graphic 33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9626" flipH="1">
              <a:off x="447769" y="471286"/>
              <a:ext cx="443934" cy="366088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/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2"/>
            </p:custDataLst>
          </p:nvPr>
        </p:nvGrpSpPr>
        <p:grpSpPr>
          <a:xfrm>
            <a:off x="-8255" y="298450"/>
            <a:ext cx="12209145" cy="6562090"/>
            <a:chOff x="-8255" y="298450"/>
            <a:chExt cx="12209145" cy="6562090"/>
          </a:xfrm>
        </p:grpSpPr>
        <p:sp>
          <p:nvSpPr>
            <p:cNvPr id="15" name="矩形 14"/>
            <p:cNvSpPr/>
            <p:nvPr>
              <p:custDataLst>
                <p:tags r:id="rId3"/>
              </p:custDataLst>
            </p:nvPr>
          </p:nvSpPr>
          <p:spPr>
            <a:xfrm>
              <a:off x="310515" y="298450"/>
              <a:ext cx="11570970" cy="6260465"/>
            </a:xfrm>
            <a:prstGeom prst="rect">
              <a:avLst/>
            </a:prstGeom>
            <a:solidFill>
              <a:schemeClr val="bg2"/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 descr="C:\Users\kingsoft\Desktop\图片1.png图片1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10883265" y="5746750"/>
              <a:ext cx="1317625" cy="1113790"/>
            </a:xfrm>
            <a:prstGeom prst="rect">
              <a:avLst/>
            </a:prstGeom>
          </p:spPr>
        </p:pic>
        <p:pic>
          <p:nvPicPr>
            <p:cNvPr id="17" name="图片 16" descr="C:\Users\kingsoft\Desktop\图片1.png图片1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-8255" y="5650865"/>
              <a:ext cx="1310640" cy="1209040"/>
            </a:xfrm>
            <a:prstGeom prst="rect">
              <a:avLst/>
            </a:prstGeom>
          </p:spPr>
        </p:pic>
        <p:pic>
          <p:nvPicPr>
            <p:cNvPr id="18" name="PA_Graphic 33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9626" flipH="1">
              <a:off x="447769" y="471286"/>
              <a:ext cx="443934" cy="366088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1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2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-8255" y="298450"/>
            <a:ext cx="12209145" cy="6562090"/>
            <a:chOff x="-8255" y="298450"/>
            <a:chExt cx="12209145" cy="6562090"/>
          </a:xfrm>
        </p:grpSpPr>
        <p:sp>
          <p:nvSpPr>
            <p:cNvPr id="13" name="矩形 12"/>
            <p:cNvSpPr/>
            <p:nvPr userDrawn="1">
              <p:custDataLst>
                <p:tags r:id="rId3"/>
              </p:custDataLst>
            </p:nvPr>
          </p:nvSpPr>
          <p:spPr>
            <a:xfrm>
              <a:off x="310515" y="298450"/>
              <a:ext cx="11570970" cy="6260465"/>
            </a:xfrm>
            <a:prstGeom prst="rect">
              <a:avLst/>
            </a:prstGeom>
            <a:solidFill>
              <a:schemeClr val="bg2"/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 descr="C:\Users\kingsoft\Desktop\图片1.png图片1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10883265" y="5746750"/>
              <a:ext cx="1317625" cy="1113790"/>
            </a:xfrm>
            <a:prstGeom prst="rect">
              <a:avLst/>
            </a:prstGeom>
          </p:spPr>
        </p:pic>
        <p:pic>
          <p:nvPicPr>
            <p:cNvPr id="15" name="图片 14" descr="C:\Users\kingsoft\Desktop\图片1.png图片1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-8255" y="5650865"/>
              <a:ext cx="1310640" cy="1209040"/>
            </a:xfrm>
            <a:prstGeom prst="rect">
              <a:avLst/>
            </a:prstGeom>
          </p:spPr>
        </p:pic>
        <p:pic>
          <p:nvPicPr>
            <p:cNvPr id="16" name="PA_Graphic 33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9626" flipH="1">
              <a:off x="447769" y="471286"/>
              <a:ext cx="443934" cy="366088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0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1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defRPr>
            </a:lvl1pPr>
            <a:lvl2pPr indent="0" eaLnBrk="1" fontAlgn="auto" latinLnBrk="0" hangingPunct="1">
              <a:defRPr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defRPr>
            </a:lvl2pPr>
            <a:lvl3pPr indent="0" eaLnBrk="1" fontAlgn="auto" latinLnBrk="0" hangingPunct="1">
              <a:defRPr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defRPr>
            </a:lvl3pPr>
            <a:lvl4pPr indent="0" eaLnBrk="1" fontAlgn="auto" latinLnBrk="0" hangingPunct="1">
              <a:defRPr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defRPr>
            </a:lvl4pPr>
            <a:lvl5pPr indent="0" eaLnBrk="1" fontAlgn="auto" latinLnBrk="0" hangingPunct="1">
              <a:defRPr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59.xml"/><Relationship Id="rId23" Type="http://schemas.openxmlformats.org/officeDocument/2006/relationships/tags" Target="../tags/tag158.xml"/><Relationship Id="rId22" Type="http://schemas.openxmlformats.org/officeDocument/2006/relationships/tags" Target="../tags/tag157.xml"/><Relationship Id="rId21" Type="http://schemas.openxmlformats.org/officeDocument/2006/relationships/tags" Target="../tags/tag156.xml"/><Relationship Id="rId20" Type="http://schemas.openxmlformats.org/officeDocument/2006/relationships/tags" Target="../tags/tag155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54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hemeOverride" Target="../theme/themeOverride1.xml"/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" Type="http://schemas.openxmlformats.org/officeDocument/2006/relationships/tags" Target="../tags/tag160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6.xml"/><Relationship Id="rId3" Type="http://schemas.openxmlformats.org/officeDocument/2006/relationships/themeOverride" Target="../theme/themeOverride8.xml"/><Relationship Id="rId2" Type="http://schemas.openxmlformats.org/officeDocument/2006/relationships/tags" Target="../tags/tag180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6.xml"/><Relationship Id="rId4" Type="http://schemas.openxmlformats.org/officeDocument/2006/relationships/themeOverride" Target="../theme/themeOverride9.xml"/><Relationship Id="rId3" Type="http://schemas.openxmlformats.org/officeDocument/2006/relationships/tags" Target="../tags/tag182.xml"/><Relationship Id="rId2" Type="http://schemas.openxmlformats.org/officeDocument/2006/relationships/image" Target="../media/image13.png"/><Relationship Id="rId1" Type="http://schemas.openxmlformats.org/officeDocument/2006/relationships/tags" Target="../tags/tag18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83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tags" Target="../tags/tag185.xml"/><Relationship Id="rId6" Type="http://schemas.openxmlformats.org/officeDocument/2006/relationships/tags" Target="../tags/tag184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86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87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10.xml"/><Relationship Id="rId2" Type="http://schemas.openxmlformats.org/officeDocument/2006/relationships/tags" Target="../tags/tag188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191.xml"/><Relationship Id="rId2" Type="http://schemas.openxmlformats.org/officeDocument/2006/relationships/tags" Target="../tags/tag190.xml"/><Relationship Id="rId1" Type="http://schemas.openxmlformats.org/officeDocument/2006/relationships/tags" Target="../tags/tag18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92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2.xml"/><Relationship Id="rId3" Type="http://schemas.openxmlformats.org/officeDocument/2006/relationships/tags" Target="../tags/tag164.xml"/><Relationship Id="rId2" Type="http://schemas.openxmlformats.org/officeDocument/2006/relationships/image" Target="../media/image9.png"/><Relationship Id="rId1" Type="http://schemas.openxmlformats.org/officeDocument/2006/relationships/tags" Target="../tags/tag16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96.xml"/><Relationship Id="rId1" Type="http://schemas.openxmlformats.org/officeDocument/2006/relationships/tags" Target="../tags/tag19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98.xml"/><Relationship Id="rId1" Type="http://schemas.openxmlformats.org/officeDocument/2006/relationships/tags" Target="../tags/tag197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11.xml"/><Relationship Id="rId2" Type="http://schemas.openxmlformats.org/officeDocument/2006/relationships/tags" Target="../tags/tag199.xml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tags" Target="../tags/tag204.xml"/><Relationship Id="rId4" Type="http://schemas.openxmlformats.org/officeDocument/2006/relationships/tags" Target="../tags/tag203.xml"/><Relationship Id="rId3" Type="http://schemas.openxmlformats.org/officeDocument/2006/relationships/tags" Target="../tags/tag202.xml"/><Relationship Id="rId2" Type="http://schemas.openxmlformats.org/officeDocument/2006/relationships/tags" Target="../tags/tag201.xml"/><Relationship Id="rId1" Type="http://schemas.openxmlformats.org/officeDocument/2006/relationships/tags" Target="../tags/tag200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207.xml"/><Relationship Id="rId2" Type="http://schemas.openxmlformats.org/officeDocument/2006/relationships/tags" Target="../tags/tag206.xml"/><Relationship Id="rId1" Type="http://schemas.openxmlformats.org/officeDocument/2006/relationships/tags" Target="../tags/tag205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09.xml"/><Relationship Id="rId2" Type="http://schemas.openxmlformats.org/officeDocument/2006/relationships/tags" Target="../tags/tag208.xml"/><Relationship Id="rId1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" Type="http://schemas.openxmlformats.org/officeDocument/2006/relationships/tags" Target="../tags/tag210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215.xml"/><Relationship Id="rId2" Type="http://schemas.openxmlformats.org/officeDocument/2006/relationships/tags" Target="../tags/tag214.xml"/><Relationship Id="rId1" Type="http://schemas.openxmlformats.org/officeDocument/2006/relationships/tags" Target="../tags/tag213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1.xml"/><Relationship Id="rId3" Type="http://schemas.openxmlformats.org/officeDocument/2006/relationships/themeOverride" Target="../theme/themeOverride12.xml"/><Relationship Id="rId2" Type="http://schemas.openxmlformats.org/officeDocument/2006/relationships/tags" Target="../tags/tag217.xml"/><Relationship Id="rId1" Type="http://schemas.openxmlformats.org/officeDocument/2006/relationships/tags" Target="../tags/tag2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65.xml"/><Relationship Id="rId1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8.xml"/><Relationship Id="rId4" Type="http://schemas.openxmlformats.org/officeDocument/2006/relationships/themeOverride" Target="../theme/themeOverride3.xml"/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" Type="http://schemas.openxmlformats.org/officeDocument/2006/relationships/tags" Target="../tags/tag166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4.xml"/><Relationship Id="rId4" Type="http://schemas.openxmlformats.org/officeDocument/2006/relationships/themeOverride" Target="../theme/themeOverride4.xml"/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tags" Target="../tags/tag169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6.xml"/><Relationship Id="rId4" Type="http://schemas.openxmlformats.org/officeDocument/2006/relationships/themeOverride" Target="../theme/themeOverride5.xml"/><Relationship Id="rId3" Type="http://schemas.openxmlformats.org/officeDocument/2006/relationships/tags" Target="../tags/tag173.xml"/><Relationship Id="rId2" Type="http://schemas.openxmlformats.org/officeDocument/2006/relationships/tags" Target="../tags/tag172.xml"/><Relationship Id="rId1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6.xml"/><Relationship Id="rId3" Type="http://schemas.openxmlformats.org/officeDocument/2006/relationships/themeOverride" Target="../theme/themeOverride6.xml"/><Relationship Id="rId2" Type="http://schemas.openxmlformats.org/officeDocument/2006/relationships/tags" Target="../tags/tag174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76.xml"/><Relationship Id="rId1" Type="http://schemas.openxmlformats.org/officeDocument/2006/relationships/tags" Target="../tags/tag175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6.xml"/><Relationship Id="rId5" Type="http://schemas.openxmlformats.org/officeDocument/2006/relationships/themeOverride" Target="../theme/themeOverride7.xml"/><Relationship Id="rId4" Type="http://schemas.openxmlformats.org/officeDocument/2006/relationships/tags" Target="../tags/tag179.xml"/><Relationship Id="rId3" Type="http://schemas.openxmlformats.org/officeDocument/2006/relationships/tags" Target="../tags/tag178.xml"/><Relationship Id="rId2" Type="http://schemas.openxmlformats.org/officeDocument/2006/relationships/tags" Target="../tags/tag177.xml"/><Relationship Id="rId1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190750" y="911225"/>
            <a:ext cx="7810500" cy="2014855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accent1"/>
                </a:solidFill>
                <a:uFillTx/>
                <a:sym typeface="+mn-ea"/>
              </a:rPr>
              <a:t>Comparisons of HBV-associated Liver fibrosis with  Normal tissue</a:t>
            </a:r>
            <a:endParaRPr lang="en-US" altLang="zh-CN" sz="4400" dirty="0">
              <a:solidFill>
                <a:schemeClr val="accent1"/>
              </a:solidFill>
              <a:uFillTx/>
              <a:latin typeface="+mj-ea"/>
              <a:ea typeface="+mj-ea"/>
              <a:sym typeface="+mn-ea"/>
            </a:endParaRPr>
          </a:p>
        </p:txBody>
      </p:sp>
      <p:sp>
        <p:nvSpPr>
          <p:cNvPr id="16" name="副标题 15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190711" y="3419180"/>
            <a:ext cx="7810578" cy="558119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sym typeface="+mn-ea"/>
              </a:rPr>
              <a:t>Margery (Yutian)    Liu</a:t>
            </a:r>
            <a:endParaRPr lang="en-US" altLang="zh-CN" dirty="0"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sz="2800">
                <a:solidFill>
                  <a:schemeClr val="tx1"/>
                </a:solidFill>
                <a:uFillTx/>
              </a:rPr>
              <a:t>Data Pre-Processing</a:t>
            </a:r>
            <a:endParaRPr lang="en-US" sz="2800">
              <a:solidFill>
                <a:schemeClr val="tx1"/>
              </a:solidFill>
              <a:uFillTx/>
            </a:endParaRPr>
          </a:p>
        </p:txBody>
      </p:sp>
      <p:pic>
        <p:nvPicPr>
          <p:cNvPr id="9" name="Picture 8" descr="未命名文件 (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850" y="2566035"/>
            <a:ext cx="10848975" cy="17259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直接连接符 39"/>
          <p:cNvCxnSpPr/>
          <p:nvPr>
            <p:custDataLst>
              <p:tags r:id="rId1"/>
            </p:custDataLst>
          </p:nvPr>
        </p:nvCxnSpPr>
        <p:spPr>
          <a:xfrm>
            <a:off x="3832198" y="3897401"/>
            <a:ext cx="392140" cy="398471"/>
          </a:xfrm>
          <a:prstGeom prst="line">
            <a:avLst/>
          </a:prstGeom>
          <a:noFill/>
          <a:ln w="57150">
            <a:solidFill>
              <a:schemeClr val="bg1">
                <a:lumMod val="65000"/>
              </a:schemeClr>
            </a:solidFill>
            <a:round/>
          </a:ln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335" y="1242695"/>
            <a:ext cx="8609965" cy="459549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932180" y="505460"/>
            <a:ext cx="728599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 dirty="0">
                <a:solidFill>
                  <a:schemeClr val="accent1"/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  <a:cs typeface="Arial" panose="020B0604020202090204" pitchFamily="34" charset="0"/>
                <a:sym typeface="+mn-ea"/>
              </a:rPr>
              <a:t>Box Plot : </a:t>
            </a:r>
            <a:r>
              <a:rPr lang="en-US" altLang="zh-CN" b="1" dirty="0">
                <a:solidFill>
                  <a:schemeClr val="accent1"/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  <a:cs typeface="Arial" panose="020B0604020202090204" pitchFamily="34" charset="0"/>
                <a:sym typeface="+mn-ea"/>
              </a:rPr>
              <a:t>Filter Samples(28380 elements)</a:t>
            </a:r>
            <a:endParaRPr lang="en-US" altLang="zh-CN" b="1" dirty="0">
              <a:solidFill>
                <a:schemeClr val="accent1"/>
              </a:solidFill>
              <a:uFillTx/>
              <a:latin typeface="Arial" panose="020B0604020202090204" pitchFamily="34" charset="0"/>
              <a:ea typeface="汉仪旗黑-85S" panose="00020600040101010101" pitchFamily="18" charset="-122"/>
              <a:cs typeface="Arial" panose="020B0604020202090204" pitchFamily="34" charset="0"/>
            </a:endParaRPr>
          </a:p>
          <a:p>
            <a:endParaRPr lang="en-US"/>
          </a:p>
        </p:txBody>
      </p:sp>
      <p:sp>
        <p:nvSpPr>
          <p:cNvPr id="4" name="Frame 3"/>
          <p:cNvSpPr/>
          <p:nvPr/>
        </p:nvSpPr>
        <p:spPr>
          <a:xfrm>
            <a:off x="2323465" y="1242695"/>
            <a:ext cx="3957320" cy="4246245"/>
          </a:xfrm>
          <a:prstGeom prst="frame">
            <a:avLst>
              <a:gd name="adj1" fmla="val 2382"/>
            </a:avLst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2874010" y="1242695"/>
            <a:ext cx="2856230" cy="4914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p>
            <a:pPr algn="ctr"/>
            <a:r>
              <a:rPr lang="en-US" altLang="zh-CN" sz="2600" b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Liver Fibrosis</a:t>
            </a:r>
            <a:endParaRPr lang="en-US" altLang="zh-CN" sz="26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Frame 5"/>
          <p:cNvSpPr/>
          <p:nvPr/>
        </p:nvSpPr>
        <p:spPr>
          <a:xfrm>
            <a:off x="6280785" y="1242695"/>
            <a:ext cx="3984625" cy="4246880"/>
          </a:xfrm>
          <a:prstGeom prst="frame">
            <a:avLst>
              <a:gd name="adj1" fmla="val 2382"/>
            </a:avLst>
          </a:prstGeom>
          <a:solidFill>
            <a:srgbClr val="FE53A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6506210" y="1242695"/>
            <a:ext cx="2856230" cy="491490"/>
          </a:xfrm>
          <a:prstGeom prst="rect">
            <a:avLst/>
          </a:prstGeom>
          <a:solidFill>
            <a:srgbClr val="F3B7DB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p>
            <a:pPr algn="ctr"/>
            <a:r>
              <a:rPr lang="en-US" altLang="zh-CN" sz="2600" b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Normal Control</a:t>
            </a:r>
            <a:endParaRPr lang="en-US" altLang="zh-CN" sz="26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75435" y="1185545"/>
            <a:ext cx="9642475" cy="521017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888365" y="678180"/>
            <a:ext cx="728599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 dirty="0">
                <a:solidFill>
                  <a:schemeClr val="accent1"/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  <a:cs typeface="Arial" panose="020B0604020202090204" pitchFamily="34" charset="0"/>
                <a:sym typeface="+mn-ea"/>
              </a:rPr>
              <a:t>PCA Plot : </a:t>
            </a:r>
            <a:r>
              <a:rPr lang="en-US" altLang="zh-CN" b="1" dirty="0">
                <a:solidFill>
                  <a:schemeClr val="accent1"/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  <a:cs typeface="Arial" panose="020B0604020202090204" pitchFamily="34" charset="0"/>
                <a:sym typeface="+mn-ea"/>
              </a:rPr>
              <a:t>Filter Samples(28380 elements)</a:t>
            </a:r>
            <a:endParaRPr lang="en-US" altLang="zh-CN" b="1" dirty="0">
              <a:solidFill>
                <a:schemeClr val="accent1"/>
              </a:solidFill>
              <a:uFillTx/>
              <a:latin typeface="Arial" panose="020B0604020202090204" pitchFamily="34" charset="0"/>
              <a:ea typeface="汉仪旗黑-85S" panose="00020600040101010101" pitchFamily="18" charset="-122"/>
              <a:cs typeface="Arial" panose="020B0604020202090204" pitchFamily="34" charset="0"/>
            </a:endParaRPr>
          </a:p>
          <a:p>
            <a:endParaRPr lang="en-US"/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sp useBgFill="1"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26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/>
        </p:nvGraphicFramePr>
        <p:xfrm>
          <a:off x="838200" y="1951355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6" name="标题 1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1270" y="177165"/>
            <a:ext cx="7810500" cy="2422525"/>
          </a:xfrm>
          <a:prstGeom prst="rect">
            <a:avLst/>
          </a:prstGeom>
          <a:noFill/>
        </p:spPr>
        <p:txBody>
          <a:bodyPr vert="horz" lIns="90000" tIns="46800" rIns="90000" bIns="0" rtlCol="0" anchor="b" anchorCtr="0">
            <a:norm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5400" b="1" u="none" strike="noStrike" kern="1200" cap="all" spc="0" normalizeH="0" baseline="0">
                <a:solidFill>
                  <a:schemeClr val="accent1"/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  <a:cs typeface="Arial" panose="020B0604020202090204" pitchFamily="34" charset="0"/>
              </a:defRPr>
            </a:lvl1pPr>
          </a:lstStyle>
          <a:p>
            <a:r>
              <a:rPr lang="en-US" altLang="zh-CN" sz="4000">
                <a:solidFill>
                  <a:schemeClr val="accent1"/>
                </a:solidFill>
                <a:uFillTx/>
                <a:sym typeface="+mn-ea"/>
              </a:rPr>
              <a:t>Differential</a:t>
            </a:r>
            <a:r>
              <a:rPr lang="zh-CN" altLang="en-US" sz="4000">
                <a:solidFill>
                  <a:schemeClr val="accent1"/>
                </a:solidFill>
                <a:uFillTx/>
                <a:sym typeface="+mn-ea"/>
              </a:rPr>
              <a:t> </a:t>
            </a:r>
            <a:r>
              <a:rPr lang="en-US" altLang="zh-CN" sz="4000">
                <a:solidFill>
                  <a:schemeClr val="accent1"/>
                </a:solidFill>
                <a:uFillTx/>
                <a:sym typeface="+mn-ea"/>
              </a:rPr>
              <a:t>Expression</a:t>
            </a:r>
            <a:r>
              <a:rPr lang="zh-CN" altLang="en-US" sz="4000">
                <a:solidFill>
                  <a:schemeClr val="accent1"/>
                </a:solidFill>
                <a:uFillTx/>
                <a:sym typeface="+mn-ea"/>
              </a:rPr>
              <a:t> </a:t>
            </a:r>
            <a:r>
              <a:rPr lang="en-US" altLang="zh-CN" sz="4000">
                <a:solidFill>
                  <a:schemeClr val="accent1"/>
                </a:solidFill>
                <a:uFillTx/>
                <a:sym typeface="+mn-ea"/>
              </a:rPr>
              <a:t>Genes</a:t>
            </a:r>
            <a:r>
              <a:rPr lang="zh-CN" altLang="en-US" sz="4000">
                <a:solidFill>
                  <a:schemeClr val="accent1"/>
                </a:solidFill>
                <a:uFillTx/>
                <a:sym typeface="+mn-ea"/>
              </a:rPr>
              <a:t> </a:t>
            </a:r>
            <a:r>
              <a:rPr lang="en-US" altLang="zh-CN" sz="4000">
                <a:solidFill>
                  <a:schemeClr val="accent1"/>
                </a:solidFill>
                <a:uFillTx/>
                <a:sym typeface="+mn-ea"/>
              </a:rPr>
              <a:t>Seletion</a:t>
            </a:r>
            <a:br>
              <a:rPr lang="en-US"/>
            </a:br>
            <a:endParaRPr lang="zh-CN" altLang="en-US" dirty="0"/>
          </a:p>
        </p:txBody>
      </p:sp>
    </p:spTree>
    <p:custDataLst>
      <p:tags r:id="rId7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rcRect l="14080" t="1443" r="21588"/>
          <a:stretch>
            <a:fillRect/>
          </a:stretch>
        </p:blipFill>
        <p:spPr>
          <a:xfrm>
            <a:off x="4889500" y="1274445"/>
            <a:ext cx="6607810" cy="531939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799465" y="1772920"/>
            <a:ext cx="3648710" cy="29229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dirty="0">
                <a:solidFill>
                  <a:schemeClr val="accent1"/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  <a:cs typeface="Arial" panose="020B0604020202090204" pitchFamily="34" charset="0"/>
                <a:sym typeface="+mn-ea"/>
              </a:rPr>
              <a:t>PCA Plot : </a:t>
            </a:r>
            <a:endParaRPr lang="en-US" altLang="zh-CN" sz="3600" b="1" dirty="0">
              <a:solidFill>
                <a:schemeClr val="accent1"/>
              </a:solidFill>
              <a:uFillTx/>
              <a:latin typeface="Arial" panose="020B0604020202090204" pitchFamily="34" charset="0"/>
              <a:ea typeface="汉仪旗黑-85S" panose="00020600040101010101" pitchFamily="18" charset="-122"/>
              <a:cs typeface="Arial" panose="020B0604020202090204" pitchFamily="34" charset="0"/>
              <a:sym typeface="+mn-ea"/>
            </a:endParaRPr>
          </a:p>
          <a:p>
            <a:r>
              <a:rPr lang="en-US" altLang="zh-CN" sz="2800" b="1" dirty="0">
                <a:solidFill>
                  <a:schemeClr val="accent1"/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  <a:cs typeface="Arial" panose="020B0604020202090204" pitchFamily="34" charset="0"/>
                <a:sym typeface="+mn-ea"/>
              </a:rPr>
              <a:t>Differential Expressed Genes</a:t>
            </a:r>
            <a:endParaRPr lang="en-US" altLang="zh-CN" sz="2800" b="1" dirty="0">
              <a:solidFill>
                <a:schemeClr val="accent1"/>
              </a:solidFill>
              <a:uFillTx/>
              <a:latin typeface="Arial" panose="020B0604020202090204" pitchFamily="34" charset="0"/>
              <a:ea typeface="汉仪旗黑-85S" panose="00020600040101010101" pitchFamily="18" charset="-122"/>
              <a:cs typeface="Arial" panose="020B0604020202090204" pitchFamily="34" charset="0"/>
              <a:sym typeface="+mn-ea"/>
            </a:endParaRPr>
          </a:p>
          <a:p>
            <a:r>
              <a:rPr lang="en-US" altLang="zh-CN" sz="2800" b="1" dirty="0">
                <a:solidFill>
                  <a:schemeClr val="accent1"/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  <a:cs typeface="Arial" panose="020B0604020202090204" pitchFamily="34" charset="0"/>
                <a:sym typeface="+mn-ea"/>
              </a:rPr>
              <a:t>(DEG : 216 filted genes)</a:t>
            </a:r>
            <a:endParaRPr lang="en-US" altLang="zh-CN" sz="3600" b="1" dirty="0">
              <a:solidFill>
                <a:schemeClr val="accent1"/>
              </a:solidFill>
              <a:uFillTx/>
              <a:latin typeface="Arial" panose="020B0604020202090204" pitchFamily="34" charset="0"/>
              <a:ea typeface="汉仪旗黑-85S" panose="00020600040101010101" pitchFamily="18" charset="-122"/>
              <a:cs typeface="Arial" panose="020B0604020202090204" pitchFamily="34" charset="0"/>
            </a:endParaRPr>
          </a:p>
          <a:p>
            <a:endParaRPr lang="en-US" altLang="zh-CN" sz="3600" b="1" dirty="0">
              <a:solidFill>
                <a:schemeClr val="accent1"/>
              </a:solidFill>
              <a:uFillTx/>
              <a:latin typeface="Arial" panose="020B0604020202090204" pitchFamily="34" charset="0"/>
              <a:ea typeface="汉仪旗黑-85S" panose="00020600040101010101" pitchFamily="18" charset="-122"/>
              <a:cs typeface="Arial" panose="020B0604020202090204" pitchFamily="3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3430" y="1560830"/>
            <a:ext cx="7695565" cy="492252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383030" y="634365"/>
            <a:ext cx="90163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 dirty="0">
                <a:solidFill>
                  <a:schemeClr val="accent1"/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  <a:cs typeface="Arial" panose="020B0604020202090204" pitchFamily="34" charset="0"/>
                <a:sym typeface="+mn-ea"/>
              </a:rPr>
              <a:t>Cluster Dendrogram: </a:t>
            </a:r>
            <a:r>
              <a:rPr lang="en-US" altLang="zh-CN" b="1" dirty="0">
                <a:solidFill>
                  <a:schemeClr val="accent1"/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  <a:cs typeface="Arial" panose="020B0604020202090204" pitchFamily="34" charset="0"/>
                <a:sym typeface="+mn-ea"/>
              </a:rPr>
              <a:t>Differential Expressed Genes</a:t>
            </a:r>
            <a:endParaRPr lang="en-US" altLang="zh-CN" b="1" dirty="0">
              <a:solidFill>
                <a:schemeClr val="accent1"/>
              </a:solidFill>
              <a:uFillTx/>
              <a:latin typeface="Arial" panose="020B0604020202090204" pitchFamily="34" charset="0"/>
              <a:ea typeface="汉仪旗黑-85S" panose="00020600040101010101" pitchFamily="18" charset="-122"/>
              <a:cs typeface="Arial" panose="020B0604020202090204" pitchFamily="34" charset="0"/>
              <a:sym typeface="+mn-ea"/>
            </a:endParaRPr>
          </a:p>
          <a:p>
            <a:r>
              <a:rPr lang="en-US" altLang="zh-CN" b="1" dirty="0">
                <a:solidFill>
                  <a:schemeClr val="accent1"/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  <a:cs typeface="Arial" panose="020B0604020202090204" pitchFamily="34" charset="0"/>
                <a:sym typeface="+mn-ea"/>
              </a:rPr>
              <a:t>(DEG : 216 filted genes)</a:t>
            </a:r>
            <a:endParaRPr lang="en-US" altLang="zh-CN" b="1" dirty="0">
              <a:solidFill>
                <a:schemeClr val="accent1"/>
              </a:solidFill>
              <a:uFillTx/>
              <a:latin typeface="Arial" panose="020B0604020202090204" pitchFamily="34" charset="0"/>
              <a:ea typeface="汉仪旗黑-85S" panose="00020600040101010101" pitchFamily="18" charset="-122"/>
              <a:cs typeface="Arial" panose="020B0604020202090204" pitchFamily="34" charset="0"/>
            </a:endParaRPr>
          </a:p>
          <a:p>
            <a:endParaRPr lang="en-US"/>
          </a:p>
        </p:txBody>
      </p:sp>
      <p:sp>
        <p:nvSpPr>
          <p:cNvPr id="2" name="Rectangles 1"/>
          <p:cNvSpPr/>
          <p:nvPr/>
        </p:nvSpPr>
        <p:spPr>
          <a:xfrm>
            <a:off x="2570798" y="4391660"/>
            <a:ext cx="751205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LF	3</a:t>
            </a:r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4200208" y="4391660"/>
            <a:ext cx="751205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LF	1</a:t>
            </a:r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3449003" y="4810760"/>
            <a:ext cx="751205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LF	4</a:t>
            </a:r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5049521" y="3931285"/>
            <a:ext cx="830580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400" b="1">
                <a:solidFill>
                  <a:srgbClr val="F3B7D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NC3</a:t>
            </a:r>
            <a:endParaRPr lang="en-US" altLang="zh-CN" sz="2400" b="1">
              <a:solidFill>
                <a:srgbClr val="F3B7DB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6856731" y="4494530"/>
            <a:ext cx="830580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400" b="1">
                <a:solidFill>
                  <a:srgbClr val="F3B7D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NC2</a:t>
            </a:r>
            <a:endParaRPr lang="en-US" altLang="zh-CN" sz="2400" b="1">
              <a:solidFill>
                <a:srgbClr val="F3B7DB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7836536" y="4954905"/>
            <a:ext cx="830580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400" b="1">
                <a:solidFill>
                  <a:srgbClr val="F3B7D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NC1</a:t>
            </a:r>
            <a:endParaRPr lang="en-US" altLang="zh-CN" sz="2400" b="1">
              <a:solidFill>
                <a:srgbClr val="F3B7DB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s 9"/>
          <p:cNvSpPr/>
          <p:nvPr/>
        </p:nvSpPr>
        <p:spPr>
          <a:xfrm>
            <a:off x="8788401" y="4391660"/>
            <a:ext cx="830580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400" b="1">
                <a:solidFill>
                  <a:srgbClr val="F3B7D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NC4</a:t>
            </a:r>
            <a:endParaRPr lang="en-US" altLang="zh-CN" sz="2400" b="1">
              <a:solidFill>
                <a:srgbClr val="F3B7DB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Rectangles 10"/>
          <p:cNvSpPr/>
          <p:nvPr/>
        </p:nvSpPr>
        <p:spPr>
          <a:xfrm>
            <a:off x="6105208" y="4120515"/>
            <a:ext cx="751205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LF	2</a:t>
            </a:r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6605" y="1298575"/>
            <a:ext cx="9079865" cy="540766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94310" y="380365"/>
            <a:ext cx="90163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 dirty="0">
                <a:solidFill>
                  <a:schemeClr val="accent1"/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  <a:cs typeface="Arial" panose="020B0604020202090204" pitchFamily="34" charset="0"/>
                <a:sym typeface="+mn-ea"/>
              </a:rPr>
              <a:t>HeatMap : </a:t>
            </a:r>
            <a:r>
              <a:rPr lang="en-US" altLang="zh-CN" b="1" dirty="0">
                <a:solidFill>
                  <a:schemeClr val="accent1"/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  <a:cs typeface="Arial" panose="020B0604020202090204" pitchFamily="34" charset="0"/>
                <a:sym typeface="+mn-ea"/>
              </a:rPr>
              <a:t>Differential Expressed Genes</a:t>
            </a:r>
            <a:endParaRPr lang="en-US" altLang="zh-CN" b="1" dirty="0">
              <a:solidFill>
                <a:schemeClr val="accent1"/>
              </a:solidFill>
              <a:uFillTx/>
              <a:latin typeface="Arial" panose="020B0604020202090204" pitchFamily="34" charset="0"/>
              <a:ea typeface="汉仪旗黑-85S" panose="00020600040101010101" pitchFamily="18" charset="-122"/>
              <a:cs typeface="Arial" panose="020B0604020202090204" pitchFamily="34" charset="0"/>
              <a:sym typeface="+mn-ea"/>
            </a:endParaRPr>
          </a:p>
          <a:p>
            <a:r>
              <a:rPr lang="en-US" altLang="zh-CN" b="1" dirty="0">
                <a:solidFill>
                  <a:schemeClr val="accent1"/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  <a:cs typeface="Arial" panose="020B0604020202090204" pitchFamily="34" charset="0"/>
                <a:sym typeface="+mn-ea"/>
              </a:rPr>
              <a:t>(DEG : 216 filted genes)</a:t>
            </a:r>
            <a:endParaRPr lang="en-US" altLang="zh-CN" b="1" dirty="0">
              <a:solidFill>
                <a:schemeClr val="accent1"/>
              </a:solidFill>
              <a:uFillTx/>
              <a:latin typeface="Arial" panose="020B0604020202090204" pitchFamily="34" charset="0"/>
              <a:ea typeface="汉仪旗黑-85S" panose="00020600040101010101" pitchFamily="18" charset="-122"/>
              <a:cs typeface="Arial" panose="020B0604020202090204" pitchFamily="34" charset="0"/>
            </a:endParaRPr>
          </a:p>
          <a:p>
            <a:endParaRPr lang="en-US"/>
          </a:p>
        </p:txBody>
      </p:sp>
      <p:sp>
        <p:nvSpPr>
          <p:cNvPr id="2" name="Frame 1"/>
          <p:cNvSpPr/>
          <p:nvPr/>
        </p:nvSpPr>
        <p:spPr>
          <a:xfrm>
            <a:off x="2723515" y="5829935"/>
            <a:ext cx="2510155" cy="876300"/>
          </a:xfrm>
          <a:prstGeom prst="frame">
            <a:avLst>
              <a:gd name="adj1" fmla="val 9995"/>
            </a:avLst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0" name="Table 19"/>
          <p:cNvGraphicFramePr/>
          <p:nvPr>
            <p:custDataLst>
              <p:tags r:id="rId1"/>
            </p:custDataLst>
          </p:nvPr>
        </p:nvGraphicFramePr>
        <p:xfrm>
          <a:off x="228600" y="3695065"/>
          <a:ext cx="11760835" cy="2478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0490"/>
                <a:gridCol w="1792605"/>
                <a:gridCol w="6047740"/>
              </a:tblGrid>
              <a:tr h="7543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Disease of Functions Annotation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P-Value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Molecules</a:t>
                      </a:r>
                      <a:endParaRPr lang="en-US"/>
                    </a:p>
                  </a:txBody>
                  <a:tcPr/>
                </a:tc>
              </a:tr>
              <a:tr h="172402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/>
                        <a:t>Inflammation of Organ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0.00037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B050"/>
                          </a:solidFill>
                        </a:rPr>
                        <a:t>CD79A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,CRP,</a:t>
                      </a:r>
                      <a:r>
                        <a:rPr lang="en-US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uFillTx/>
                        </a:rPr>
                        <a:t>CXCL10</a:t>
                      </a:r>
                      <a:r>
                        <a:rPr lang="en-US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,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CXCL13,</a:t>
                      </a:r>
                      <a:r>
                        <a:rPr lang="en-US">
                          <a:solidFill>
                            <a:srgbClr val="0070C0"/>
                          </a:solidFill>
                        </a:rPr>
                        <a:t>CXCL6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CXCL9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CXCR3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,CXCR4,DUSP2,FAM153A/FAM153B,IGHG1,IGKC,IL32,PDCD1,PLA2G2A,SOCS1,UBD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2" name="矩形 6"/>
          <p:cNvSpPr/>
          <p:nvPr>
            <p:custDataLst>
              <p:tags r:id="rId2"/>
            </p:custDataLst>
          </p:nvPr>
        </p:nvSpPr>
        <p:spPr>
          <a:xfrm>
            <a:off x="365844" y="668655"/>
            <a:ext cx="7191841" cy="767230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da-DK" sz="4400" b="1" dirty="0">
                <a:solidFill>
                  <a:schemeClr val="accent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rPr>
              <a:t>IPA PATHWAY ANALYSIS</a:t>
            </a:r>
            <a:endParaRPr lang="en-US" altLang="da-DK" sz="4400" b="1" dirty="0">
              <a:solidFill>
                <a:schemeClr val="accent1"/>
              </a:solidFill>
              <a:uFillTx/>
              <a:latin typeface="Arial" panose="020B0604020202090204" pitchFamily="34" charset="0"/>
              <a:ea typeface="微软雅黑" panose="020B0503020204020204" charset="-122"/>
              <a:cs typeface="Arial" panose="020B0604020202090204" pitchFamily="34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6960870" y="1329055"/>
            <a:ext cx="502856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Differential Expressed Genes(DEGs): </a:t>
            </a:r>
            <a:endParaRPr lang="en-US"/>
          </a:p>
          <a:p>
            <a:endParaRPr lang="en-US"/>
          </a:p>
          <a:p>
            <a:r>
              <a:rPr lang="en-US"/>
              <a:t>pvalue &lt;= 0.5 &amp; abs(log2foldchange &gt;=1.5)</a:t>
            </a:r>
            <a:endParaRPr lang="en-US"/>
          </a:p>
          <a:p>
            <a:endParaRPr lang="en-US"/>
          </a:p>
          <a:p>
            <a:pPr marL="0" lvl="1"/>
            <a:r>
              <a:rPr lang="en-US"/>
              <a:t>216DEGs: </a:t>
            </a:r>
            <a:r>
              <a:rPr lang="en-US" altLang="zh-CN" dirty="0">
                <a:sym typeface="+mn-ea"/>
              </a:rPr>
              <a:t>125 </a:t>
            </a:r>
            <a:r>
              <a:rPr lang="en-US" dirty="0">
                <a:sym typeface="+mn-ea"/>
              </a:rPr>
              <a:t>upregulated,</a:t>
            </a:r>
            <a:r>
              <a:rPr lang="zh-CN" dirty="0">
                <a:sym typeface="+mn-ea"/>
              </a:rPr>
              <a:t>  </a:t>
            </a:r>
            <a:r>
              <a:rPr lang="en-US" altLang="zh-CN" dirty="0">
                <a:sym typeface="+mn-ea"/>
              </a:rPr>
              <a:t>91</a:t>
            </a:r>
            <a:r>
              <a:rPr lang="en-US" dirty="0">
                <a:sym typeface="+mn-ea"/>
              </a:rPr>
              <a:t>downregulated</a:t>
            </a:r>
            <a:endParaRPr lang="en-US" dirty="0">
              <a:sym typeface="+mn-ea"/>
            </a:endParaRPr>
          </a:p>
          <a:p>
            <a:endParaRPr lang="en-US"/>
          </a:p>
        </p:txBody>
      </p:sp>
      <p:sp>
        <p:nvSpPr>
          <p:cNvPr id="25" name="Rectangles 24"/>
          <p:cNvSpPr/>
          <p:nvPr/>
        </p:nvSpPr>
        <p:spPr>
          <a:xfrm>
            <a:off x="365760" y="2346960"/>
            <a:ext cx="4898390" cy="6451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36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Upregulated Pathway</a:t>
            </a:r>
            <a:endParaRPr lang="en-US" altLang="zh-CN" sz="3600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44475" y="5721985"/>
            <a:ext cx="11744960" cy="3683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 anchor="t">
            <a:spAutoFit/>
          </a:bodyPr>
          <a:p>
            <a:r>
              <a:rPr lang="en-US" altLang="zh-CN" dirty="0">
                <a:solidFill>
                  <a:schemeClr val="tx2">
                    <a:lumMod val="50000"/>
                  </a:schemeClr>
                </a:solidFill>
                <a:latin typeface="Heiti TC Light" panose="02000000000000000000" charset="-122"/>
                <a:ea typeface="Heiti TC Light" panose="02000000000000000000" charset="-122"/>
                <a:sym typeface="+mn-ea"/>
              </a:rPr>
              <a:t>Consistent with the priori hypothesis CXC- motifs are expected to be upregulated in the liver fibrosis group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Heiti TC Light" panose="02000000000000000000" charset="-122"/>
              <a:ea typeface="Heiti TC Light" panose="02000000000000000000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045" y="1216025"/>
            <a:ext cx="9816465" cy="4426585"/>
          </a:xfrm>
          <a:prstGeom prst="rect">
            <a:avLst/>
          </a:prstGeom>
        </p:spPr>
      </p:pic>
      <p:sp>
        <p:nvSpPr>
          <p:cNvPr id="7" name="Rectangles 6"/>
          <p:cNvSpPr/>
          <p:nvPr/>
        </p:nvSpPr>
        <p:spPr>
          <a:xfrm rot="10800000" flipV="1">
            <a:off x="425450" y="538480"/>
            <a:ext cx="2820670" cy="8299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algn="ctr"/>
            <a:r>
              <a:rPr lang="en-US" altLang="zh-CN" sz="1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</a:rPr>
              <a:t>CXCR3 is the associated Receptor of CXCL9 &amp; CXCL10&amp;CXCL11</a:t>
            </a:r>
            <a:endParaRPr lang="en-US" altLang="zh-CN" sz="16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9387840" y="3002915"/>
            <a:ext cx="270192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>
                <a:solidFill>
                  <a:schemeClr val="tx1"/>
                </a:solidFill>
                <a:uFillTx/>
              </a:rPr>
              <a:t>Ref: Cao, S., Liu, M., Sehrawat, T.S. et al. Regulation and functional roles of chemokines in liver diseases. Nat Rev Gastroenterol Hepatol 18, 630–647 (2021). https://doi.org/10.1038/s41575-021-00444-2</a:t>
            </a:r>
            <a:endParaRPr lang="en-US" sz="1200">
              <a:solidFill>
                <a:schemeClr val="tx1"/>
              </a:solidFill>
              <a:uFillTx/>
            </a:endParaRPr>
          </a:p>
        </p:txBody>
      </p:sp>
      <p:sp>
        <p:nvSpPr>
          <p:cNvPr id="12" name="Frame 11"/>
          <p:cNvSpPr/>
          <p:nvPr/>
        </p:nvSpPr>
        <p:spPr>
          <a:xfrm>
            <a:off x="517525" y="4221480"/>
            <a:ext cx="8720455" cy="772160"/>
          </a:xfrm>
          <a:prstGeom prst="frame">
            <a:avLst>
              <a:gd name="adj1" fmla="val 9995"/>
            </a:avLst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364730" y="434340"/>
            <a:ext cx="4358005" cy="1476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p>
            <a:r>
              <a:rPr lang="en-US"/>
              <a:t>The anti-fibrotic and anti-angiogenic CXCR3 is the key receptor on T cells, NK cells and possibly HSCs, with CXCL9 , CXCL10, </a:t>
            </a:r>
            <a:r>
              <a:rPr lang="en-US">
                <a:sym typeface="+mn-ea"/>
              </a:rPr>
              <a:t>CXCL11</a:t>
            </a:r>
            <a:r>
              <a:rPr lang="en-US"/>
              <a:t> as its ligands in the liver</a:t>
            </a:r>
            <a:endParaRPr lang="en-US"/>
          </a:p>
        </p:txBody>
      </p:sp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9335" y="1541145"/>
            <a:ext cx="9937750" cy="3556635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1029335" y="584835"/>
            <a:ext cx="7108825" cy="767080"/>
          </a:xfrm>
          <a:prstGeom prst="rect">
            <a:avLst/>
          </a:prstGeom>
        </p:spPr>
        <p:txBody>
          <a:bodyPr wrap="square">
            <a:normAutofit fontScale="7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da-DK" sz="3600" b="1" dirty="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rPr>
              <a:t>Classification of CXC chemokine receptors</a:t>
            </a:r>
            <a:endParaRPr lang="en-US" altLang="da-DK" sz="3600" b="1" dirty="0">
              <a:solidFill>
                <a:schemeClr val="accent1"/>
              </a:solidFill>
              <a:latin typeface="Arial" panose="020B0604020202090204" pitchFamily="34" charset="0"/>
              <a:ea typeface="微软雅黑" panose="020B0503020204020204" charset="-122"/>
              <a:cs typeface="Arial" panose="020B0604020202090204" pitchFamily="3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873125" y="5608955"/>
            <a:ext cx="7421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>
                <a:solidFill>
                  <a:schemeClr val="tx1"/>
                </a:solidFill>
                <a:uFillTx/>
              </a:rPr>
              <a:t>Ref:Wang S, Gao S, Li Y, Qian X, Luan J, Lv X. Emerging Importance of Chemokine Receptor CXCR4 and Its Ligand in Liver Disease. Front Cell Dev Biol. 2021;9:716842. Published 2021 Jul 27. doi:10.3389/fcell.2021.716842</a:t>
            </a:r>
            <a:endParaRPr lang="en-US" sz="1200">
              <a:solidFill>
                <a:schemeClr val="tx1"/>
              </a:solidFill>
              <a:uFillTx/>
            </a:endParaRPr>
          </a:p>
        </p:txBody>
      </p:sp>
      <p:sp>
        <p:nvSpPr>
          <p:cNvPr id="11" name="Frame 10"/>
          <p:cNvSpPr/>
          <p:nvPr/>
        </p:nvSpPr>
        <p:spPr>
          <a:xfrm>
            <a:off x="6475730" y="1793875"/>
            <a:ext cx="783590" cy="339090"/>
          </a:xfrm>
          <a:prstGeom prst="frame">
            <a:avLst>
              <a:gd name="adj1" fmla="val 9995"/>
            </a:avLst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/>
          <p:cNvSpPr/>
          <p:nvPr/>
        </p:nvSpPr>
        <p:spPr>
          <a:xfrm>
            <a:off x="6676390" y="2426335"/>
            <a:ext cx="920115" cy="260985"/>
          </a:xfrm>
          <a:prstGeom prst="frame">
            <a:avLst>
              <a:gd name="adj1" fmla="val 9995"/>
            </a:avLst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/>
          <p:cNvSpPr/>
          <p:nvPr/>
        </p:nvSpPr>
        <p:spPr>
          <a:xfrm>
            <a:off x="5379720" y="4462145"/>
            <a:ext cx="746125" cy="327025"/>
          </a:xfrm>
          <a:prstGeom prst="frame">
            <a:avLst>
              <a:gd name="adj1" fmla="val 9995"/>
            </a:avLst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ame 17"/>
          <p:cNvSpPr/>
          <p:nvPr/>
        </p:nvSpPr>
        <p:spPr>
          <a:xfrm>
            <a:off x="4589780" y="1986915"/>
            <a:ext cx="920115" cy="260985"/>
          </a:xfrm>
          <a:prstGeom prst="frame">
            <a:avLst>
              <a:gd name="adj1" fmla="val 9995"/>
            </a:avLst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ame 20"/>
          <p:cNvSpPr/>
          <p:nvPr/>
        </p:nvSpPr>
        <p:spPr>
          <a:xfrm>
            <a:off x="8059420" y="2236470"/>
            <a:ext cx="783590" cy="339090"/>
          </a:xfrm>
          <a:prstGeom prst="frame">
            <a:avLst>
              <a:gd name="adj1" fmla="val 9995"/>
            </a:avLst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727714"/>
            <a:ext cx="10852237" cy="441964"/>
          </a:xfrm>
        </p:spPr>
        <p:txBody>
          <a:bodyPr>
            <a:normAutofit fontScale="90000"/>
          </a:bodyPr>
          <a:lstStyle/>
          <a:p>
            <a:r>
              <a:rPr lang="en-US" altLang="zh-CN" sz="3600" dirty="0">
                <a:solidFill>
                  <a:schemeClr val="tx1"/>
                </a:solidFill>
                <a:uFillTx/>
              </a:rPr>
              <a:t>Introduction </a:t>
            </a:r>
            <a:endParaRPr lang="en-US" altLang="zh-CN" sz="3600" dirty="0">
              <a:solidFill>
                <a:schemeClr val="tx1"/>
              </a:solidFill>
              <a:uFillTx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0" y="1369695"/>
            <a:ext cx="3929380" cy="392938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6282690" y="5380990"/>
            <a:ext cx="5575300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>
                <a:solidFill>
                  <a:schemeClr val="tx1"/>
                </a:solidFill>
                <a:uFillTx/>
                <a:sym typeface="+mn-ea"/>
              </a:rPr>
              <a:t>Ref: Diagram of Hepatitis B virus particle structure. Image Credit: Moonnoon / Shutterstock</a:t>
            </a:r>
            <a:endParaRPr lang="en-US">
              <a:sym typeface="+mn-ea"/>
            </a:endParaRPr>
          </a:p>
          <a:p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2060575" y="4903470"/>
            <a:ext cx="38608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rgbClr val="FF0000"/>
                </a:solidFill>
                <a:sym typeface="+mn-ea"/>
              </a:rPr>
              <a:t>Hepatitis B virus (HBV) </a:t>
            </a:r>
            <a:r>
              <a:rPr lang="en-US">
                <a:sym typeface="+mn-ea"/>
              </a:rPr>
              <a:t>is a hepatotropic, enveloped, partially double-stranded DNA virus that causes chronic and acute hepatitis B infections in humans.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669925" y="2139315"/>
            <a:ext cx="37084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rgbClr val="FF0000"/>
                </a:solidFill>
                <a:sym typeface="+mn-ea"/>
              </a:rPr>
              <a:t>Liver fibrosis</a:t>
            </a:r>
            <a:r>
              <a:rPr lang="en-US">
                <a:sym typeface="+mn-ea"/>
              </a:rPr>
              <a:t> is the excessive accumulation of </a:t>
            </a:r>
            <a:r>
              <a:rPr lang="en-US">
                <a:highlight>
                  <a:srgbClr val="FFFF00"/>
                </a:highlight>
                <a:sym typeface="+mn-ea"/>
              </a:rPr>
              <a:t>extracellular matrix proteins(EMP)</a:t>
            </a:r>
            <a:r>
              <a:rPr lang="en-US">
                <a:sym typeface="+mn-ea"/>
              </a:rPr>
              <a:t> including collagen that occurs in most types of chronic liver diseases.</a:t>
            </a:r>
            <a:endParaRPr lang="en-US"/>
          </a:p>
        </p:txBody>
      </p:sp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" name="Table 2"/>
          <p:cNvGraphicFramePr/>
          <p:nvPr>
            <p:custDataLst>
              <p:tags r:id="rId1"/>
            </p:custDataLst>
          </p:nvPr>
        </p:nvGraphicFramePr>
        <p:xfrm>
          <a:off x="1230630" y="2077085"/>
          <a:ext cx="9476740" cy="3211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9210"/>
                <a:gridCol w="1066800"/>
                <a:gridCol w="1066800"/>
                <a:gridCol w="1066800"/>
                <a:gridCol w="1066800"/>
                <a:gridCol w="1066800"/>
                <a:gridCol w="1399540"/>
                <a:gridCol w="144399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Gene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Sample1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Sample2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Status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Value1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Value2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log2(FoldChange)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P-Value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CXCL10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Liver Fibrosis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Normal Control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OK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68.3166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7.70311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-3.14872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0.00005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CXCL9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Liver Fibrosis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Normal Control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OK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56.4557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5.66805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-3.31619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0.00115</a:t>
                      </a:r>
                      <a:endParaRPr lang="en-US"/>
                    </a:p>
                  </a:txBody>
                  <a:tcPr/>
                </a:tc>
              </a:tr>
              <a:tr h="65151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CXCR3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Liver Fibrosis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Normal Control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OK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1.91006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0.543254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-1.81392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0.00845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CXCL11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Liver Fibrosis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Normal Control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OK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2.55493</a:t>
                      </a:r>
                      <a:endParaRPr lang="en-US" altLang="zh-CN" sz="18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0.584771</a:t>
                      </a:r>
                      <a:endParaRPr lang="en-US" altLang="zh-CN" sz="18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chemeClr val="tx1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-2.12734</a:t>
                      </a:r>
                      <a:endParaRPr lang="en-US" altLang="zh-CN" sz="1800" b="0">
                        <a:solidFill>
                          <a:schemeClr val="tx1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highlight>
                            <a:srgbClr val="FF0000"/>
                          </a:highlight>
                        </a:rPr>
                        <a:t>0.2626</a:t>
                      </a:r>
                      <a:endParaRPr lang="en-US">
                        <a:highlight>
                          <a:srgbClr val="FF0000"/>
                        </a:highlight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 Box 8"/>
          <p:cNvSpPr txBox="1"/>
          <p:nvPr/>
        </p:nvSpPr>
        <p:spPr>
          <a:xfrm>
            <a:off x="1732915" y="963295"/>
            <a:ext cx="98704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 dirty="0">
                <a:solidFill>
                  <a:schemeClr val="accent1"/>
                </a:solidFill>
                <a:latin typeface="Arial" panose="020B0604020202090204" pitchFamily="34" charset="0"/>
                <a:ea typeface="汉仪旗黑-85S" panose="00020600040101010101" pitchFamily="18" charset="-122"/>
                <a:cs typeface="Arial" panose="020B0604020202090204" pitchFamily="34" charset="0"/>
                <a:sym typeface="+mn-ea"/>
              </a:rPr>
              <a:t>Cuffdiff Results of CXCL11,CXCL10, CXCL9&amp;CXCR3</a:t>
            </a:r>
            <a:endParaRPr lang="en-US"/>
          </a:p>
        </p:txBody>
      </p:sp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685800" y="1898015"/>
            <a:ext cx="8214360" cy="286131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>
                <a:latin typeface="Weibei TC" panose="03000800000000000000" charset="-120"/>
                <a:ea typeface="Weibei TC" panose="03000800000000000000" charset="-120"/>
              </a:rPr>
              <a:t>CXCL9, CXCL10, and CXCL11 are induced by HBV-positive hepatocytes with coexisting NK cells and pDCs, which synergistically produce IFN-α and IFN-γ in response to HBV. </a:t>
            </a:r>
            <a:endParaRPr lang="en-US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>
                <a:latin typeface="Weibei TC" panose="03000800000000000000" charset="-120"/>
                <a:ea typeface="Weibei TC" panose="03000800000000000000" charset="-120"/>
                <a:sym typeface="+mn-ea"/>
              </a:rPr>
              <a:t>CXCL9 is induced by IFN-γ but not by IFN-α/β. CXCL10 is strongly induced by IFN-γ as well as IFN-α/β . CXCL11 is induced by IFN-γ and IFN-β, and weakly by IFN-α.</a:t>
            </a:r>
            <a:endParaRPr lang="en-US">
              <a:latin typeface="Weibei TC" panose="03000800000000000000" charset="-120"/>
              <a:ea typeface="Weibei TC" panose="03000800000000000000" charset="-120"/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>
              <a:latin typeface="Weibei TC" panose="03000800000000000000" charset="-120"/>
              <a:ea typeface="Weibei TC" panose="03000800000000000000" charset="-12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>
                <a:latin typeface="Weibei TC" panose="03000800000000000000" charset="-120"/>
                <a:ea typeface="Weibei TC" panose="03000800000000000000" charset="-120"/>
                <a:sym typeface="+mn-ea"/>
              </a:rPr>
              <a:t>CXCL9, CXCL10, and CXCL11 Chemokines can be regarded as Predictors of Liver Fibrosis.</a:t>
            </a:r>
            <a:endParaRPr lang="en-US">
              <a:latin typeface="Weibei TC" panose="03000800000000000000" charset="-120"/>
              <a:ea typeface="Weibei TC" panose="03000800000000000000" charset="-120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685800" y="675005"/>
            <a:ext cx="7108825" cy="767080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da-DK" sz="3600" b="1" dirty="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rPr>
              <a:t>Funtion of CXCL9/10/11 in HBV</a:t>
            </a:r>
            <a:endParaRPr lang="en-US" altLang="da-DK" sz="3600" b="1" dirty="0">
              <a:solidFill>
                <a:schemeClr val="accent1"/>
              </a:solidFill>
              <a:latin typeface="Arial" panose="020B0604020202090204" pitchFamily="34" charset="0"/>
              <a:ea typeface="微软雅黑" panose="020B0503020204020204" charset="-122"/>
              <a:cs typeface="Arial" panose="020B0604020202090204" pitchFamily="3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9179560" y="4759325"/>
            <a:ext cx="2540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900">
                <a:solidFill>
                  <a:schemeClr val="tx1"/>
                </a:solidFill>
                <a:uFillTx/>
              </a:rPr>
              <a:t>Ref : Yoshio S, Mano Y, Doi H, et al. Cytokine and chemokine signatures associated with hepatitis B surface antigen loss in hepatitis B patients. JCI Insight. 2018;3(20):e122268. Published 2018 Oct 18. doi:10.1172/jci.insight.122268</a:t>
            </a:r>
            <a:endParaRPr lang="en-US" sz="900">
              <a:solidFill>
                <a:schemeClr val="tx1"/>
              </a:solidFill>
              <a:uFillTx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6610" y="1441450"/>
            <a:ext cx="9266555" cy="494538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69545" y="125730"/>
            <a:ext cx="728599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 dirty="0">
                <a:solidFill>
                  <a:schemeClr val="accent1"/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  <a:cs typeface="Arial" panose="020B0604020202090204" pitchFamily="34" charset="0"/>
                <a:sym typeface="+mn-ea"/>
              </a:rPr>
              <a:t>HeatMap of Pathway : Inflammation of Organ  </a:t>
            </a:r>
            <a:endParaRPr lang="en-US" altLang="zh-CN" b="1" dirty="0">
              <a:solidFill>
                <a:schemeClr val="accent1"/>
              </a:solidFill>
              <a:uFillTx/>
              <a:latin typeface="Arial" panose="020B0604020202090204" pitchFamily="34" charset="0"/>
              <a:ea typeface="汉仪旗黑-85S" panose="00020600040101010101" pitchFamily="18" charset="-122"/>
              <a:cs typeface="Arial" panose="020B0604020202090204" pitchFamily="34" charset="0"/>
            </a:endParaRPr>
          </a:p>
          <a:p>
            <a:endParaRPr lang="en-US"/>
          </a:p>
        </p:txBody>
      </p:sp>
      <p:sp>
        <p:nvSpPr>
          <p:cNvPr id="3" name="Frame 2"/>
          <p:cNvSpPr/>
          <p:nvPr/>
        </p:nvSpPr>
        <p:spPr>
          <a:xfrm>
            <a:off x="9167495" y="2024380"/>
            <a:ext cx="544195" cy="259715"/>
          </a:xfrm>
          <a:prstGeom prst="frame">
            <a:avLst>
              <a:gd name="adj1" fmla="val 9995"/>
            </a:avLst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9167495" y="2691130"/>
            <a:ext cx="544195" cy="222250"/>
          </a:xfrm>
          <a:prstGeom prst="frame">
            <a:avLst>
              <a:gd name="adj1" fmla="val 9995"/>
            </a:avLst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/>
          <p:cNvSpPr/>
          <p:nvPr/>
        </p:nvSpPr>
        <p:spPr>
          <a:xfrm>
            <a:off x="9167495" y="2463800"/>
            <a:ext cx="478155" cy="227330"/>
          </a:xfrm>
          <a:prstGeom prst="frame">
            <a:avLst>
              <a:gd name="adj1" fmla="val 9995"/>
            </a:avLst>
          </a:prstGeom>
          <a:solidFill>
            <a:schemeClr val="accent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/>
          <p:cNvSpPr/>
          <p:nvPr/>
        </p:nvSpPr>
        <p:spPr>
          <a:xfrm>
            <a:off x="9167495" y="2284095"/>
            <a:ext cx="544195" cy="215265"/>
          </a:xfrm>
          <a:prstGeom prst="frame">
            <a:avLst>
              <a:gd name="adj1" fmla="val 9995"/>
            </a:avLst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rame 4"/>
          <p:cNvSpPr/>
          <p:nvPr/>
        </p:nvSpPr>
        <p:spPr>
          <a:xfrm>
            <a:off x="1593215" y="5596255"/>
            <a:ext cx="2487930" cy="790575"/>
          </a:xfrm>
          <a:prstGeom prst="frame">
            <a:avLst>
              <a:gd name="adj1" fmla="val 9995"/>
            </a:avLst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s 7"/>
          <p:cNvSpPr/>
          <p:nvPr/>
        </p:nvSpPr>
        <p:spPr>
          <a:xfrm rot="10800000" flipV="1">
            <a:off x="-201295" y="715010"/>
            <a:ext cx="2311400" cy="1383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28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uFillTx/>
              </a:rPr>
              <a:t>Liver Fibrosis Group</a:t>
            </a:r>
            <a:endParaRPr lang="en-US" altLang="zh-CN" sz="2800" b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uFillTx/>
            </a:endParaRPr>
          </a:p>
        </p:txBody>
      </p:sp>
      <p:sp>
        <p:nvSpPr>
          <p:cNvPr id="9" name="Frame 8"/>
          <p:cNvSpPr/>
          <p:nvPr/>
        </p:nvSpPr>
        <p:spPr>
          <a:xfrm>
            <a:off x="1764665" y="1308100"/>
            <a:ext cx="2487930" cy="790575"/>
          </a:xfrm>
          <a:prstGeom prst="frame">
            <a:avLst>
              <a:gd name="adj1" fmla="val 9995"/>
            </a:avLst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686435" y="840740"/>
            <a:ext cx="7108825" cy="767080"/>
          </a:xfrm>
          <a:prstGeom prst="rect">
            <a:avLst/>
          </a:prstGeom>
        </p:spPr>
        <p:txBody>
          <a:bodyPr wrap="square">
            <a:normAutofit fontScale="8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da-DK" sz="3600" b="1" dirty="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rPr>
              <a:t>Cuffdiff and FPKM Results of CD79A</a:t>
            </a:r>
            <a:endParaRPr lang="en-US" altLang="da-DK" sz="3600" b="1" dirty="0">
              <a:solidFill>
                <a:schemeClr val="accent1"/>
              </a:solidFill>
              <a:latin typeface="Arial" panose="020B0604020202090204" pitchFamily="34" charset="0"/>
              <a:ea typeface="微软雅黑" panose="020B0503020204020204" charset="-122"/>
              <a:cs typeface="Arial" panose="020B0604020202090204" pitchFamily="34" charset="0"/>
            </a:endParaRPr>
          </a:p>
        </p:txBody>
      </p:sp>
      <p:graphicFrame>
        <p:nvGraphicFramePr>
          <p:cNvPr id="4" name="Table 3"/>
          <p:cNvGraphicFramePr/>
          <p:nvPr>
            <p:custDataLst>
              <p:tags r:id="rId2"/>
            </p:custDataLst>
          </p:nvPr>
        </p:nvGraphicFramePr>
        <p:xfrm>
          <a:off x="1642745" y="4742815"/>
          <a:ext cx="4783455" cy="343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495"/>
                <a:gridCol w="531495"/>
                <a:gridCol w="531495"/>
                <a:gridCol w="531495"/>
                <a:gridCol w="531495"/>
                <a:gridCol w="531495"/>
                <a:gridCol w="531495"/>
                <a:gridCol w="531495"/>
                <a:gridCol w="531495"/>
              </a:tblGrid>
              <a:tr h="34353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100" b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CD79A</a:t>
                      </a:r>
                      <a:endParaRPr lang="en-US" sz="1100" b="0">
                        <a:solidFill>
                          <a:srgbClr val="000000"/>
                        </a:solidFill>
                        <a:highlight>
                          <a:srgbClr val="FFFF00"/>
                        </a:highlight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100" b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10.423</a:t>
                      </a:r>
                      <a:endParaRPr lang="en-US" sz="1100" b="0">
                        <a:solidFill>
                          <a:srgbClr val="000000"/>
                        </a:solidFill>
                        <a:highlight>
                          <a:srgbClr val="FFFF00"/>
                        </a:highlight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100" b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2.98631</a:t>
                      </a:r>
                      <a:endParaRPr lang="en-US" sz="1100" b="0">
                        <a:solidFill>
                          <a:srgbClr val="000000"/>
                        </a:solidFill>
                        <a:highlight>
                          <a:srgbClr val="FFFF00"/>
                        </a:highlight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100" b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6.06395</a:t>
                      </a:r>
                      <a:endParaRPr lang="en-US" sz="1100" b="0">
                        <a:solidFill>
                          <a:srgbClr val="000000"/>
                        </a:solidFill>
                        <a:highlight>
                          <a:srgbClr val="FFFF00"/>
                        </a:highlight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100" b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19.2448</a:t>
                      </a:r>
                      <a:endParaRPr lang="en-US" sz="1100" b="0">
                        <a:solidFill>
                          <a:srgbClr val="000000"/>
                        </a:solidFill>
                        <a:highlight>
                          <a:srgbClr val="FFFF00"/>
                        </a:highlight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100" b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1.29646</a:t>
                      </a:r>
                      <a:endParaRPr lang="en-US" sz="1100" b="0">
                        <a:solidFill>
                          <a:srgbClr val="000000"/>
                        </a:solidFill>
                        <a:highlight>
                          <a:srgbClr val="FFFF00"/>
                        </a:highlight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100" b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1.72012</a:t>
                      </a:r>
                      <a:endParaRPr lang="en-US" sz="1100" b="0">
                        <a:solidFill>
                          <a:srgbClr val="000000"/>
                        </a:solidFill>
                        <a:highlight>
                          <a:srgbClr val="FFFF00"/>
                        </a:highlight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100" b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5.60079</a:t>
                      </a:r>
                      <a:endParaRPr lang="en-US" sz="1100" b="0">
                        <a:solidFill>
                          <a:srgbClr val="000000"/>
                        </a:solidFill>
                        <a:highlight>
                          <a:srgbClr val="FFFF00"/>
                        </a:highlight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100" b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1.76409</a:t>
                      </a:r>
                      <a:endParaRPr lang="en-US" sz="1100" b="0">
                        <a:solidFill>
                          <a:srgbClr val="000000"/>
                        </a:solidFill>
                        <a:highlight>
                          <a:srgbClr val="FFFF00"/>
                        </a:highlight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/>
          <p:nvPr>
            <p:custDataLst>
              <p:tags r:id="rId3"/>
            </p:custDataLst>
          </p:nvPr>
        </p:nvGraphicFramePr>
        <p:xfrm>
          <a:off x="414020" y="4082415"/>
          <a:ext cx="11363325" cy="1434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3345"/>
                <a:gridCol w="1410335"/>
                <a:gridCol w="1596390"/>
                <a:gridCol w="1398905"/>
                <a:gridCol w="1398270"/>
                <a:gridCol w="1398905"/>
                <a:gridCol w="1398270"/>
                <a:gridCol w="1398905"/>
              </a:tblGrid>
              <a:tr h="5969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Gene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Sample1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Sample2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Status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Value1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Value2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log2(FoldChange)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P-Value</a:t>
                      </a:r>
                      <a:endParaRPr lang="en-US"/>
                    </a:p>
                  </a:txBody>
                  <a:tcPr/>
                </a:tc>
              </a:tr>
              <a:tr h="7943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400" b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a:t>CD79A</a:t>
                      </a:r>
                      <a:endParaRPr lang="en-US" altLang="zh-CN" sz="14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400">
                        <a:solidFill>
                          <a:schemeClr val="tx1"/>
                        </a:solidFill>
                        <a:uFillTx/>
                      </a:endParaRPr>
                    </a:p>
                    <a:p>
                      <a:pPr>
                        <a:buNone/>
                      </a:pPr>
                      <a:endParaRPr lang="en-US" sz="1400">
                        <a:solidFill>
                          <a:schemeClr val="tx1"/>
                        </a:solidFill>
                        <a:uFillTx/>
                      </a:endParaRPr>
                    </a:p>
                    <a:p>
                      <a:pPr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uFillTx/>
                        </a:rPr>
                        <a:t>Liver Fibrosis</a:t>
                      </a:r>
                      <a:endParaRPr lang="en-US" sz="140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400">
                        <a:solidFill>
                          <a:schemeClr val="tx1"/>
                        </a:solidFill>
                        <a:uFillTx/>
                      </a:endParaRPr>
                    </a:p>
                    <a:p>
                      <a:pPr>
                        <a:buNone/>
                      </a:pPr>
                      <a:endParaRPr lang="en-US" sz="1400">
                        <a:solidFill>
                          <a:schemeClr val="tx1"/>
                        </a:solidFill>
                        <a:uFillTx/>
                      </a:endParaRPr>
                    </a:p>
                    <a:p>
                      <a:pPr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uFillTx/>
                        </a:rPr>
                        <a:t>Normal Control</a:t>
                      </a:r>
                      <a:endParaRPr lang="en-US" sz="140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400">
                        <a:solidFill>
                          <a:schemeClr val="tx1"/>
                        </a:solidFill>
                        <a:uFillTx/>
                      </a:endParaRPr>
                    </a:p>
                    <a:p>
                      <a:pPr>
                        <a:buNone/>
                      </a:pPr>
                      <a:endParaRPr lang="en-US" sz="1400">
                        <a:solidFill>
                          <a:schemeClr val="tx1"/>
                        </a:solidFill>
                        <a:uFillTx/>
                      </a:endParaRPr>
                    </a:p>
                    <a:p>
                      <a:pPr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uFillTx/>
                        </a:rPr>
                        <a:t>  OK</a:t>
                      </a:r>
                      <a:endParaRPr lang="en-US" sz="140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uFillTx/>
                        </a:rPr>
                        <a:t>     10.0787</a:t>
                      </a:r>
                      <a:endParaRPr lang="en-US" sz="1400" b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0" marR="0" marT="0" marB="0" vert="horz" anchor="b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uFillTx/>
                        </a:rPr>
                        <a:t>    2.96656</a:t>
                      </a:r>
                      <a:endParaRPr lang="en-US" sz="1400" b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0" marR="0" marT="0" marB="0" vert="horz" anchor="b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uFillTx/>
                        </a:rPr>
                        <a:t>    -1.76445</a:t>
                      </a:r>
                      <a:endParaRPr lang="en-US" sz="1400" b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0" marR="0" marT="0" marB="0" vert="horz" anchor="b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uFillTx/>
                        </a:rPr>
                        <a:t>   0.00025</a:t>
                      </a:r>
                      <a:endParaRPr lang="en-US" sz="1400" b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0" marR="0" marT="0" marB="0" vert="horz" anchor="b"/>
                </a:tc>
              </a:tr>
            </a:tbl>
          </a:graphicData>
        </a:graphic>
      </p:graphicFrame>
      <p:graphicFrame>
        <p:nvGraphicFramePr>
          <p:cNvPr id="11" name="Table 10"/>
          <p:cNvGraphicFramePr/>
          <p:nvPr>
            <p:custDataLst>
              <p:tags r:id="rId4"/>
            </p:custDataLst>
          </p:nvPr>
        </p:nvGraphicFramePr>
        <p:xfrm>
          <a:off x="414020" y="1999615"/>
          <a:ext cx="11435715" cy="1502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635"/>
                <a:gridCol w="1270635"/>
                <a:gridCol w="1270635"/>
                <a:gridCol w="1270635"/>
                <a:gridCol w="1270635"/>
                <a:gridCol w="1270635"/>
                <a:gridCol w="1270635"/>
                <a:gridCol w="1270635"/>
                <a:gridCol w="1270635"/>
              </a:tblGrid>
              <a:tr h="9163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Gene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LF1_FPKM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LF2_FPKM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LF3_FPKM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LF4_FPKM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NC1_FPKM</a:t>
                      </a:r>
                      <a:endParaRPr lang="en-US" sz="18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NC2_FPKM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NC3_FPKM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NC4_FPKM</a:t>
                      </a:r>
                      <a:endParaRPr lang="en-US"/>
                    </a:p>
                  </a:txBody>
                  <a:tcPr/>
                </a:tc>
              </a:tr>
              <a:tr h="5861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uFillTx/>
                        </a:rPr>
                        <a:t>CD79A</a:t>
                      </a:r>
                      <a:endParaRPr lang="en-US" sz="140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uFillTx/>
                        </a:rPr>
                        <a:t>10.423</a:t>
                      </a:r>
                      <a:endParaRPr lang="en-US" sz="1400" b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uFillTx/>
                        </a:rPr>
                        <a:t>2.98631</a:t>
                      </a:r>
                      <a:endParaRPr lang="en-US" sz="1400" b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uFillTx/>
                        </a:rPr>
                        <a:t>6.06395</a:t>
                      </a:r>
                      <a:endParaRPr lang="en-US" sz="1400" b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uFillTx/>
                        </a:rPr>
                        <a:t>19.2448</a:t>
                      </a:r>
                      <a:endParaRPr lang="en-US" sz="1400" b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uFillTx/>
                        </a:rPr>
                        <a:t>1.29646</a:t>
                      </a:r>
                      <a:endParaRPr lang="en-US" sz="1400" b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uFillTx/>
                        </a:rPr>
                        <a:t>1.72012</a:t>
                      </a:r>
                      <a:endParaRPr lang="en-US" sz="1400" b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uFillTx/>
                        </a:rPr>
                        <a:t>5.60079</a:t>
                      </a:r>
                      <a:endParaRPr lang="en-US" sz="1400" b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uFillTx/>
                        </a:rPr>
                        <a:t>1.76409</a:t>
                      </a:r>
                      <a:endParaRPr lang="en-US" sz="1400" b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0" marR="0" marT="0" marB="0" vert="horz" anchor="ctr"/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604520" y="1048385"/>
            <a:ext cx="3047365" cy="689610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da-DK" sz="3600" b="1" dirty="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rPr>
              <a:t>CD79A</a:t>
            </a:r>
            <a:endParaRPr lang="en-US" altLang="da-DK" sz="3600" b="1" dirty="0">
              <a:solidFill>
                <a:schemeClr val="accent1"/>
              </a:solidFill>
              <a:latin typeface="Arial" panose="020B0604020202090204" pitchFamily="34" charset="0"/>
              <a:ea typeface="微软雅黑" panose="020B0503020204020204" charset="-122"/>
              <a:cs typeface="Arial" panose="020B060402020209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16255" y="1737995"/>
            <a:ext cx="7632065" cy="2306955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t">
            <a:spAutoFit/>
          </a:bodyPr>
          <a:p>
            <a:endParaRPr lang="en-US"/>
          </a:p>
          <a:p>
            <a:r>
              <a:rPr lang="en-US">
                <a:solidFill>
                  <a:schemeClr val="dk1"/>
                </a:solidFill>
                <a:latin typeface="Weibei TC" panose="03000800000000000000" charset="-120"/>
                <a:ea typeface="Weibei TC" panose="03000800000000000000" charset="-120"/>
              </a:rPr>
              <a:t>The B lymphocyte antigen receptor is a multimeric complex that includes the antigen-specific component, surface immunoglobulin (Ig). Surface Ig non-covalently associates with two other proteins, Ig-alpha and Ig-beta, which are necessary for expression and function of the B-cell antigen receptor. This gene encodes the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Weibei TC" panose="03000800000000000000" charset="-120"/>
                <a:ea typeface="Weibei TC" panose="03000800000000000000" charset="-120"/>
              </a:rPr>
              <a:t> Ig-alpha protein of the B-cell antigen component</a:t>
            </a:r>
            <a:r>
              <a:rPr lang="en-US">
                <a:solidFill>
                  <a:schemeClr val="dk1"/>
                </a:solidFill>
                <a:latin typeface="Weibei TC" panose="03000800000000000000" charset="-120"/>
                <a:ea typeface="Weibei TC" panose="03000800000000000000" charset="-120"/>
              </a:rPr>
              <a:t>. </a:t>
            </a:r>
            <a:r>
              <a:rPr lang="en-US"/>
              <a:t>[provided by RefSeq, Jul 2008]</a:t>
            </a:r>
            <a:endParaRPr lang="en-US"/>
          </a:p>
        </p:txBody>
      </p:sp>
      <p:sp>
        <p:nvSpPr>
          <p:cNvPr id="7" name="矩形 8"/>
          <p:cNvSpPr/>
          <p:nvPr>
            <p:custDataLst>
              <p:tags r:id="rId2"/>
            </p:custDataLst>
          </p:nvPr>
        </p:nvSpPr>
        <p:spPr>
          <a:xfrm>
            <a:off x="7428865" y="4044950"/>
            <a:ext cx="3857625" cy="76200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da-DK" sz="3600" b="1" dirty="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rPr>
              <a:t>New Hypothesis</a:t>
            </a:r>
            <a:endParaRPr lang="en-US" altLang="da-DK" sz="3600" b="1" dirty="0">
              <a:solidFill>
                <a:schemeClr val="accent1"/>
              </a:solidFill>
              <a:latin typeface="Arial" panose="020B0604020202090204" pitchFamily="34" charset="0"/>
              <a:ea typeface="微软雅黑" panose="020B0503020204020204" charset="-122"/>
              <a:cs typeface="Arial" panose="020B0604020202090204" pitchFamily="3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533640" y="5038725"/>
            <a:ext cx="3648710" cy="119888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p>
            <a:r>
              <a:rPr lang="en-US">
                <a:solidFill>
                  <a:schemeClr val="dk1"/>
                </a:solidFill>
                <a:latin typeface="Weibei TC" panose="03000800000000000000" charset="-120"/>
                <a:ea typeface="Weibei TC" panose="03000800000000000000" charset="-120"/>
              </a:rPr>
              <a:t>CD79A maybe also correlated with liver fibrosis and can possibly be as predictors for HBV</a:t>
            </a:r>
            <a:endParaRPr lang="en-US">
              <a:solidFill>
                <a:schemeClr val="dk1"/>
              </a:solidFill>
              <a:latin typeface="Weibei TC" panose="03000800000000000000" charset="-120"/>
              <a:ea typeface="Weibei TC" panose="03000800000000000000" charset="-12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 Shot 2021-11-29 at 2.46.12 PM"/>
          <p:cNvPicPr>
            <a:picLocks noChangeAspect="1"/>
          </p:cNvPicPr>
          <p:nvPr/>
        </p:nvPicPr>
        <p:blipFill>
          <a:blip r:embed="rId1"/>
          <a:srcRect t="3185" r="568"/>
          <a:stretch>
            <a:fillRect/>
          </a:stretch>
        </p:blipFill>
        <p:spPr>
          <a:xfrm>
            <a:off x="4445" y="55880"/>
            <a:ext cx="10351135" cy="587375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 rot="10800000" flipV="1">
            <a:off x="10593705" y="4925060"/>
            <a:ext cx="151003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Ref:https://www.ncbi.nlm.nih.gov/gene/973#gene-expression</a:t>
            </a:r>
            <a:endParaRPr lang="en-US"/>
          </a:p>
        </p:txBody>
      </p:sp>
      <p:sp>
        <p:nvSpPr>
          <p:cNvPr id="4" name="圆角矩形 1"/>
          <p:cNvSpPr/>
          <p:nvPr>
            <p:custDataLst>
              <p:tags r:id="rId2"/>
            </p:custDataLst>
          </p:nvPr>
        </p:nvSpPr>
        <p:spPr>
          <a:xfrm>
            <a:off x="8438515" y="1486535"/>
            <a:ext cx="2880360" cy="1270000"/>
          </a:xfrm>
          <a:prstGeom prst="roundRect">
            <a:avLst>
              <a:gd name="adj" fmla="val 25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normAutofit/>
          </a:bodyPr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rPr>
              <a:t>Expression of CD79A in different samples</a:t>
            </a:r>
            <a:endParaRPr lang="en-US" altLang="zh-CN">
              <a:solidFill>
                <a:schemeClr val="accent1"/>
              </a:solidFill>
              <a:latin typeface="Arial" panose="020B0604020202090204" pitchFamily="34" charset="0"/>
              <a:ea typeface="微软雅黑" panose="020B0503020204020204" charset="-122"/>
              <a:cs typeface="Arial" panose="020B0604020202090204" pitchFamily="34" charset="0"/>
            </a:endParaRPr>
          </a:p>
        </p:txBody>
      </p:sp>
      <p:sp>
        <p:nvSpPr>
          <p:cNvPr id="11" name="Frame 10"/>
          <p:cNvSpPr/>
          <p:nvPr/>
        </p:nvSpPr>
        <p:spPr>
          <a:xfrm>
            <a:off x="4883150" y="4925060"/>
            <a:ext cx="421640" cy="796925"/>
          </a:xfrm>
          <a:prstGeom prst="frame">
            <a:avLst>
              <a:gd name="adj1" fmla="val 11409"/>
            </a:avLst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10160" y="255905"/>
            <a:ext cx="7108825" cy="767080"/>
          </a:xfrm>
          <a:prstGeom prst="rect">
            <a:avLst/>
          </a:prstGeom>
        </p:spPr>
        <p:txBody>
          <a:bodyPr wrap="square">
            <a:normAutofit fontScale="7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da-DK" sz="3600" b="1" dirty="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rPr>
              <a:t>Functions of Lymph nodes in Liver Fibrosis</a:t>
            </a:r>
            <a:endParaRPr lang="en-US" altLang="da-DK" sz="3600" b="1" dirty="0">
              <a:solidFill>
                <a:schemeClr val="accent1"/>
              </a:solidFill>
              <a:latin typeface="Arial" panose="020B0604020202090204" pitchFamily="34" charset="0"/>
              <a:ea typeface="微软雅黑" panose="020B0503020204020204" charset="-122"/>
              <a:cs typeface="Arial" panose="020B0604020202090204" pitchFamily="3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80365" y="1029335"/>
            <a:ext cx="8978265" cy="47999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>
              <a:buFont typeface="Arial" panose="020B0604020202090204" pitchFamily="34" charset="0"/>
              <a:buChar char="•"/>
            </a:pPr>
            <a:r>
              <a:rPr lang="en-US">
                <a:solidFill>
                  <a:schemeClr val="dk1"/>
                </a:solidFill>
                <a:latin typeface="Weibei TC" panose="03000800000000000000" charset="-120"/>
                <a:ea typeface="Weibei TC" panose="03000800000000000000" charset="-120"/>
              </a:rPr>
              <a:t> Lymph nodes are well known to exist in the hepatoduodenal ligament.</a:t>
            </a:r>
            <a:endParaRPr lang="en-US">
              <a:solidFill>
                <a:schemeClr val="dk1"/>
              </a:solidFill>
              <a:latin typeface="Weibei TC" panose="03000800000000000000" charset="-120"/>
              <a:ea typeface="Weibei TC" panose="03000800000000000000" charset="-120"/>
            </a:endParaRPr>
          </a:p>
          <a:p>
            <a:pPr algn="l">
              <a:buFont typeface="Arial" panose="020B0604020202090204" pitchFamily="34" charset="0"/>
              <a:buChar char="•"/>
            </a:pPr>
            <a:endParaRPr lang="en-US">
              <a:solidFill>
                <a:schemeClr val="dk1"/>
              </a:solidFill>
              <a:latin typeface="Weibei TC" panose="03000800000000000000" charset="-120"/>
              <a:ea typeface="Weibei TC" panose="03000800000000000000" charset="-120"/>
            </a:endParaRPr>
          </a:p>
          <a:p>
            <a:pPr algn="l">
              <a:buFont typeface="Arial" panose="020B0604020202090204" pitchFamily="34" charset="0"/>
              <a:buChar char="•"/>
            </a:pPr>
            <a:r>
              <a:rPr lang="en-US">
                <a:solidFill>
                  <a:schemeClr val="dk1"/>
                </a:solidFill>
                <a:latin typeface="Weibei TC" panose="03000800000000000000" charset="-120"/>
                <a:ea typeface="Weibei TC" panose="03000800000000000000" charset="-120"/>
              </a:rPr>
              <a:t> In ultrasound study, enlarged lymph nodes could be demonstrated in the hilus hepatis of almost all patients with CHB or CHC. </a:t>
            </a:r>
            <a:endParaRPr lang="en-US">
              <a:solidFill>
                <a:schemeClr val="dk1"/>
              </a:solidFill>
              <a:latin typeface="Weibei TC" panose="03000800000000000000" charset="-120"/>
              <a:ea typeface="Weibei TC" panose="03000800000000000000" charset="-120"/>
            </a:endParaRPr>
          </a:p>
          <a:p>
            <a:pPr algn="l">
              <a:buFont typeface="Arial" panose="020B0604020202090204" pitchFamily="34" charset="0"/>
              <a:buChar char="•"/>
            </a:pPr>
            <a:endParaRPr lang="en-US">
              <a:solidFill>
                <a:schemeClr val="dk1"/>
              </a:solidFill>
              <a:latin typeface="Weibei TC" panose="03000800000000000000" charset="-120"/>
              <a:ea typeface="Weibei TC" panose="03000800000000000000" charset="-120"/>
            </a:endParaRPr>
          </a:p>
          <a:p>
            <a:pPr algn="l">
              <a:buFont typeface="Arial" panose="020B0604020202090204" pitchFamily="34" charset="0"/>
              <a:buChar char="•"/>
            </a:pPr>
            <a:r>
              <a:rPr lang="en-US">
                <a:solidFill>
                  <a:schemeClr val="dk1"/>
                </a:solidFill>
                <a:latin typeface="Weibei TC" panose="03000800000000000000" charset="-120"/>
                <a:ea typeface="Weibei TC" panose="03000800000000000000" charset="-120"/>
              </a:rPr>
              <a:t> Enlarged lymph nodes can be a good indicator of inflammatory activity by the liver in CHB,</a:t>
            </a:r>
            <a:r>
              <a:rPr lang="en-US">
                <a:solidFill>
                  <a:schemeClr val="dk1"/>
                </a:solidFill>
                <a:latin typeface="Weibei TC" panose="03000800000000000000" charset="-120"/>
                <a:ea typeface="Weibei TC" panose="03000800000000000000" charset="-120"/>
                <a:sym typeface="+mn-ea"/>
              </a:rPr>
              <a:t>especially those wider than 5 mm, suggested chronic HBV or HCV infection.</a:t>
            </a:r>
            <a:endParaRPr lang="en-US">
              <a:solidFill>
                <a:schemeClr val="dk1"/>
              </a:solidFill>
              <a:latin typeface="Weibei TC" panose="03000800000000000000" charset="-120"/>
              <a:ea typeface="Weibei TC" panose="03000800000000000000" charset="-120"/>
              <a:sym typeface="+mn-ea"/>
            </a:endParaRPr>
          </a:p>
          <a:p>
            <a:pPr algn="l">
              <a:buFont typeface="Arial" panose="020B0604020202090204" pitchFamily="34" charset="0"/>
              <a:buChar char="•"/>
            </a:pPr>
            <a:endParaRPr lang="en-US">
              <a:solidFill>
                <a:schemeClr val="dk1"/>
              </a:solidFill>
              <a:latin typeface="Weibei TC" panose="03000800000000000000" charset="-120"/>
              <a:ea typeface="Weibei TC" panose="03000800000000000000" charset="-120"/>
              <a:sym typeface="+mn-ea"/>
            </a:endParaRPr>
          </a:p>
          <a:p>
            <a:pPr algn="l">
              <a:buFont typeface="Arial" panose="020B0604020202090204" pitchFamily="34" charset="0"/>
              <a:buChar char="•"/>
            </a:pPr>
            <a:r>
              <a:rPr lang="en-US">
                <a:solidFill>
                  <a:schemeClr val="dk1"/>
                </a:solidFill>
                <a:latin typeface="Weibei TC" panose="03000800000000000000" charset="-120"/>
                <a:ea typeface="Weibei TC" panose="03000800000000000000" charset="-120"/>
              </a:rPr>
              <a:t> Several effective medications are available to inhibit HBV replication with liver fibrosis regression by reducing liver inflammation and cellular damage in most patients with chronic hepatitis B (CHB).</a:t>
            </a:r>
            <a:endParaRPr lang="en-US">
              <a:solidFill>
                <a:schemeClr val="dk1"/>
              </a:solidFill>
              <a:latin typeface="Weibei TC" panose="03000800000000000000" charset="-120"/>
              <a:ea typeface="Weibei TC" panose="03000800000000000000" charset="-120"/>
            </a:endParaRPr>
          </a:p>
          <a:p>
            <a:pPr algn="l">
              <a:buFont typeface="Arial" panose="020B0604020202090204" pitchFamily="34" charset="0"/>
              <a:buChar char="•"/>
            </a:pPr>
            <a:endParaRPr lang="en-US">
              <a:solidFill>
                <a:schemeClr val="dk1"/>
              </a:solidFill>
              <a:latin typeface="Weibei TC" panose="03000800000000000000" charset="-120"/>
              <a:ea typeface="Weibei TC" panose="03000800000000000000" charset="-120"/>
            </a:endParaRPr>
          </a:p>
          <a:p>
            <a:pPr algn="l">
              <a:buFont typeface="Arial" panose="020B0604020202090204" pitchFamily="34" charset="0"/>
              <a:buChar char="•"/>
            </a:pPr>
            <a:r>
              <a:rPr lang="en-US">
                <a:solidFill>
                  <a:schemeClr val="dk1"/>
                </a:solidFill>
                <a:latin typeface="Weibei TC" panose="03000800000000000000" charset="-120"/>
                <a:ea typeface="Weibei TC" panose="03000800000000000000" charset="-120"/>
              </a:rPr>
              <a:t> The assessment of liver necroinflammatory activity and fibrosis for patients with CHB is helpful for determining prognosis and treatment strategy.</a:t>
            </a:r>
            <a:endParaRPr lang="en-US">
              <a:solidFill>
                <a:schemeClr val="dk1"/>
              </a:solidFill>
              <a:latin typeface="Weibei TC" panose="03000800000000000000" charset="-120"/>
              <a:ea typeface="Weibei TC" panose="03000800000000000000" charset="-120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9358630" y="5197475"/>
            <a:ext cx="2540000" cy="1491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1300"/>
              <a:t>Ref:Shu J, Zhao JN, Han FG, et al. Chronic hepatitis B: Enlarged perihepatic lymph nodes correlated with hepatic histopathology. World J Radiol. 2013;5(5):208-214. doi:10.4329/wjr.v5.i5.208</a:t>
            </a:r>
            <a:endParaRPr lang="en-US" sz="1300"/>
          </a:p>
        </p:txBody>
      </p:sp>
      <p:sp>
        <p:nvSpPr>
          <p:cNvPr id="7" name="圆角矩形 1"/>
          <p:cNvSpPr/>
          <p:nvPr>
            <p:custDataLst>
              <p:tags r:id="rId2"/>
            </p:custDataLst>
          </p:nvPr>
        </p:nvSpPr>
        <p:spPr>
          <a:xfrm>
            <a:off x="9358630" y="2142490"/>
            <a:ext cx="2715260" cy="2124710"/>
          </a:xfrm>
          <a:prstGeom prst="roundRect">
            <a:avLst>
              <a:gd name="adj" fmla="val 25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normAutofit/>
          </a:bodyPr>
          <a:p>
            <a:pPr marL="0" lvl="1">
              <a:lnSpc>
                <a:spcPct val="150000"/>
              </a:lnSpc>
            </a:pPr>
            <a:r>
              <a:rPr lang="en-US" altLang="zh-CN">
                <a:solidFill>
                  <a:schemeClr val="accent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rPr>
              <a:t> The expression of CD79A might used to evaluated the degree of liver fibrosis</a:t>
            </a:r>
            <a:endParaRPr lang="en-US" altLang="zh-CN">
              <a:solidFill>
                <a:schemeClr val="accent1"/>
              </a:solidFill>
              <a:uFillTx/>
              <a:latin typeface="Arial" panose="020B0604020202090204" pitchFamily="34" charset="0"/>
              <a:ea typeface="微软雅黑" panose="020B0503020204020204" charset="-122"/>
              <a:cs typeface="Arial" panose="020B0604020202090204" pitchFamily="3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-366395" y="395605"/>
            <a:ext cx="7108825" cy="767080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da-DK" sz="3600" b="1" dirty="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rPr>
              <a:t>Summary</a:t>
            </a:r>
            <a:endParaRPr lang="en-US" altLang="da-DK" sz="3600" b="1" dirty="0">
              <a:solidFill>
                <a:schemeClr val="accent1"/>
              </a:solidFill>
              <a:latin typeface="Arial" panose="020B0604020202090204" pitchFamily="34" charset="0"/>
              <a:ea typeface="微软雅黑" panose="020B0503020204020204" charset="-122"/>
              <a:cs typeface="Arial" panose="020B0604020202090204" pitchFamily="3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87070" y="1246505"/>
            <a:ext cx="6845935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/>
              <a:t>The IPA anlysis results show that many pathways related to inflammation are up-regulated. </a:t>
            </a:r>
            <a:endParaRPr lang="en-US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>
                <a:sym typeface="+mn-ea"/>
              </a:rPr>
              <a:t> In the Inflammation of Organ pathway , CXCL9, CXCL10, CXCL11 and CXCR3 are up-regulated which is consistent with previous studies.</a:t>
            </a:r>
            <a:endParaRPr lang="en-US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>
                <a:sym typeface="+mn-ea"/>
              </a:rPr>
              <a:t> In the Inflammation of Organ pathway , CXCL6,PLA2G2A  and IL32 are up-regulated which is consistent with previous studies</a:t>
            </a:r>
            <a:r>
              <a:rPr lang="en-US" baseline="30000">
                <a:sym typeface="+mn-ea"/>
              </a:rPr>
              <a:t>[1][2][3]</a:t>
            </a:r>
            <a:r>
              <a:rPr lang="en-US">
                <a:sym typeface="+mn-ea"/>
              </a:rPr>
              <a:t>.</a:t>
            </a:r>
            <a:endParaRPr lang="en-US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>
                <a:sym typeface="+mn-ea"/>
              </a:rPr>
              <a:t>CD79A  in the  in the Inflammation of Organ pathway is up-regulated  similarly as  CXCL9, CXCL10, CXCL11 and CXCR3 . It maybe also correlated with liver fibrosis which could be  useful for evaluating the degree of patients with liver fibrosis. </a:t>
            </a:r>
            <a:endParaRPr lang="en-US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8007350" y="3660775"/>
            <a:ext cx="349313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900">
                <a:solidFill>
                  <a:schemeClr val="tx1"/>
                </a:solidFill>
                <a:uFillTx/>
              </a:rPr>
              <a:t>[1]Wu C, Cheng D, Peng Y, et al. Hepatic BRD4 Is Upregulated in Liver Fibrosis of Various Etiologies and Positively Correlated to Fibrotic Severity. Front Med (Lausanne). 2021;8:683506. Published 2021 Jul 14. doi:10.3389/fmed.2021.683506</a:t>
            </a:r>
            <a:endParaRPr lang="en-US" sz="900">
              <a:solidFill>
                <a:schemeClr val="tx1"/>
              </a:solidFill>
              <a:uFillTx/>
            </a:endParaRPr>
          </a:p>
          <a:p>
            <a:endParaRPr lang="en-US" sz="900">
              <a:solidFill>
                <a:schemeClr val="tx1"/>
              </a:solidFill>
              <a:uFillTx/>
            </a:endParaRPr>
          </a:p>
          <a:p>
            <a:r>
              <a:rPr lang="en-US" sz="900">
                <a:solidFill>
                  <a:schemeClr val="tx1"/>
                </a:solidFill>
                <a:uFillTx/>
              </a:rPr>
              <a:t>[2]Zhu C, Song H, Shen B, Wu L, Liu F, Liu X. Promoting effect of hepatitis B virus on the expressoin of phospholipase A2 group IIA. Lipids Health Dis. 2017 Jan 11;16(1):5. doi: 10.1186/s12944-016-0400-7. PMID: 28077172; PMCID: PMC5225502.</a:t>
            </a:r>
            <a:endParaRPr lang="en-US" sz="900">
              <a:solidFill>
                <a:schemeClr val="tx1"/>
              </a:solidFill>
              <a:uFillTx/>
            </a:endParaRPr>
          </a:p>
          <a:p>
            <a:endParaRPr lang="en-US" sz="900">
              <a:solidFill>
                <a:schemeClr val="tx1"/>
              </a:solidFill>
              <a:uFillTx/>
            </a:endParaRPr>
          </a:p>
          <a:p>
            <a:r>
              <a:rPr lang="en-US" sz="900">
                <a:solidFill>
                  <a:schemeClr val="tx1"/>
                </a:solidFill>
                <a:uFillTx/>
              </a:rPr>
              <a:t>[3]Xu Q, Pan X, Shu X, Cao H, Li X, Zhang K, Lu J, Zou Y, Li X, Liu H, Zhang Y, Yang D, Ning Q, Shen G, Li G. Increased interleukin-32 expression in chronic hepatitis B virus-infected liver. J Infect. 2012 Oct;65(4):336-42. doi: 10.1016/j.jinf.2012.05.009. Epub 2012 Jun 8. PMID: 22687868.</a:t>
            </a:r>
            <a:endParaRPr lang="en-US" sz="900">
              <a:solidFill>
                <a:schemeClr val="tx1"/>
              </a:solidFill>
              <a:uFillTx/>
            </a:endParaRPr>
          </a:p>
        </p:txBody>
      </p:sp>
      <p:sp>
        <p:nvSpPr>
          <p:cNvPr id="7" name="圆角矩形 1"/>
          <p:cNvSpPr/>
          <p:nvPr>
            <p:custDataLst>
              <p:tags r:id="rId2"/>
            </p:custDataLst>
          </p:nvPr>
        </p:nvSpPr>
        <p:spPr>
          <a:xfrm>
            <a:off x="8173085" y="657860"/>
            <a:ext cx="3514725" cy="2328545"/>
          </a:xfrm>
          <a:prstGeom prst="roundRect">
            <a:avLst>
              <a:gd name="adj" fmla="val 25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normAutofit lnSpcReduction="20000"/>
          </a:bodyPr>
          <a:p>
            <a:pPr marL="0" lvl="1">
              <a:lnSpc>
                <a:spcPct val="150000"/>
              </a:lnSpc>
            </a:pPr>
            <a:r>
              <a:rPr lang="en-US" altLang="zh-CN">
                <a:solidFill>
                  <a:schemeClr val="accent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rPr>
              <a:t>Protein anaysis CD79A</a:t>
            </a:r>
            <a:endParaRPr lang="en-US" altLang="zh-CN">
              <a:solidFill>
                <a:schemeClr val="accent1"/>
              </a:solidFill>
              <a:uFillTx/>
              <a:latin typeface="Arial" panose="020B0604020202090204" pitchFamily="34" charset="0"/>
              <a:ea typeface="微软雅黑" panose="020B0503020204020204" charset="-122"/>
              <a:cs typeface="Arial" panose="020B0604020202090204" pitchFamily="34" charset="0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>
                <a:solidFill>
                  <a:schemeClr val="accent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  <a:sym typeface="+mn-ea"/>
              </a:rPr>
              <a:t>Ig-alpha protein of the B-cell antigen component</a:t>
            </a:r>
            <a:endParaRPr lang="en-US" altLang="zh-CN">
              <a:solidFill>
                <a:schemeClr val="accent1"/>
              </a:solidFill>
              <a:uFillTx/>
              <a:latin typeface="Arial" panose="020B0604020202090204" pitchFamily="34" charset="0"/>
              <a:ea typeface="微软雅黑" panose="020B0503020204020204" charset="-122"/>
              <a:cs typeface="Arial" panose="020B0604020202090204" pitchFamily="34" charset="0"/>
              <a:sym typeface="+mn-ea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>
                <a:solidFill>
                  <a:schemeClr val="accent1"/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rPr>
              <a:t>Immunoassay</a:t>
            </a:r>
            <a:endParaRPr lang="en-US" altLang="zh-CN">
              <a:solidFill>
                <a:schemeClr val="accent1"/>
              </a:solidFill>
              <a:uFillTx/>
              <a:latin typeface="Arial" panose="020B0604020202090204" pitchFamily="34" charset="0"/>
              <a:ea typeface="微软雅黑" panose="020B0503020204020204" charset="-122"/>
              <a:cs typeface="Arial" panose="020B0604020202090204" pitchFamily="3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190710" y="1773239"/>
            <a:ext cx="7810579" cy="1541462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90204" pitchFamily="34" charset="0"/>
                <a:cs typeface="Arial" panose="020B0604020202090204" pitchFamily="34" charset="0"/>
              </a:rPr>
              <a:t>THANK YOU</a:t>
            </a:r>
            <a:endParaRPr lang="en-US" altLang="zh-CN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Types of Tissue Used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69925" y="1417320"/>
            <a:ext cx="8204200" cy="196977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023620" y="5678170"/>
            <a:ext cx="106286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>
                <a:solidFill>
                  <a:schemeClr val="tx1"/>
                </a:solidFill>
                <a:uFillTx/>
              </a:rPr>
              <a:t>Ref: Wu C, Cheng D, Peng Y, et al. Hepatic BRD4 Is Upregulated in Liver Fibrosis of Various Etiologies and Positively Correlated to Fibrotic Severity. Front Med (Lausanne). 2021;8:683506. Published 2021 Jul 14. doi:10.3389/fmed.2021.683506</a:t>
            </a:r>
            <a:endParaRPr lang="en-US" sz="1200">
              <a:solidFill>
                <a:schemeClr val="tx1"/>
              </a:solidFill>
              <a:uFillTx/>
            </a:endParaRPr>
          </a:p>
        </p:txBody>
      </p:sp>
      <p:sp>
        <p:nvSpPr>
          <p:cNvPr id="7" name="Rectangles 6"/>
          <p:cNvSpPr/>
          <p:nvPr/>
        </p:nvSpPr>
        <p:spPr>
          <a:xfrm rot="10800000" flipV="1">
            <a:off x="929005" y="3855085"/>
            <a:ext cx="10333355" cy="156845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2400" b="1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</a:rPr>
              <a:t> Liver Tissues :</a:t>
            </a:r>
            <a:endParaRPr lang="en-US" altLang="zh-CN" sz="2400" b="1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</a:endParaRPr>
          </a:p>
          <a:p>
            <a:pPr algn="ctr"/>
            <a:r>
              <a:rPr lang="en-US" altLang="zh-CN" sz="2400" b="1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</a:rPr>
              <a:t>Eight patients who underwent surgical resection for the treatment of HBV-associated liver cancer in the liver fibrosis group (n = 4) or hemangioma in the control group (n = 4)</a:t>
            </a:r>
            <a:endParaRPr lang="en-US" altLang="zh-CN" sz="2400" b="1"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9209723" y="772160"/>
            <a:ext cx="1687195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FillTx/>
              </a:rPr>
              <a:t>CXCL6</a:t>
            </a:r>
            <a:endParaRPr lang="en-US" altLang="zh-CN" sz="36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FillTx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33150" y="786769"/>
            <a:ext cx="10852237" cy="441964"/>
          </a:xfrm>
        </p:spPr>
        <p:txBody>
          <a:bodyPr>
            <a:normAutofit fontScale="90000"/>
          </a:bodyPr>
          <a:lstStyle/>
          <a:p>
            <a:r>
              <a:rPr lang="en-US" altLang="zh-CN" sz="2800" dirty="0"/>
              <a:t>Priori Hypothesis</a:t>
            </a:r>
            <a:endParaRPr lang="en-US" altLang="zh-CN" sz="2800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1268730" y="2794000"/>
            <a:ext cx="9514840" cy="1884045"/>
          </a:xfrm>
        </p:spPr>
        <p:txBody>
          <a:bodyPr>
            <a:noAutofit/>
          </a:bodyPr>
          <a:lstStyle/>
          <a:p>
            <a:r>
              <a:rPr lang="en-US" altLang="zh-CN" sz="1900" dirty="0"/>
              <a:t>Inflammation is a major contributor to the pathogenesis of almost all liver diseases.</a:t>
            </a:r>
            <a:endParaRPr lang="en-US" altLang="zh-CN" sz="1900" dirty="0"/>
          </a:p>
          <a:p>
            <a:r>
              <a:rPr lang="en-US" altLang="zh-CN" sz="1900" dirty="0"/>
              <a:t>Low-molecular-weight proteins called chemokines are the main drivers of liver infiltration by immune cells such as macrophages, neutrophils and others during an inflammatory response.  </a:t>
            </a:r>
            <a:endParaRPr lang="en-US" altLang="zh-CN" sz="1900" dirty="0"/>
          </a:p>
          <a:p>
            <a:r>
              <a:rPr lang="en-US" altLang="zh-CN" sz="1900" dirty="0"/>
              <a:t>CXC- motifs are expected to be upregulated in the liver fibrosis group.</a:t>
            </a:r>
            <a:endParaRPr lang="en-US" altLang="zh-CN" sz="1900" dirty="0"/>
          </a:p>
          <a:p>
            <a:pPr marL="0" indent="0">
              <a:buNone/>
            </a:pPr>
            <a:endParaRPr lang="en-US" altLang="zh-CN" sz="1300" dirty="0"/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610874"/>
            <a:ext cx="10852237" cy="441964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Sequencing Source</a:t>
            </a:r>
            <a:endParaRPr lang="en-US" altLang="zh-CN" dirty="0"/>
          </a:p>
        </p:txBody>
      </p:sp>
      <p:graphicFrame>
        <p:nvGraphicFramePr>
          <p:cNvPr id="11" name="Table 10"/>
          <p:cNvGraphicFramePr/>
          <p:nvPr>
            <p:custDataLst>
              <p:tags r:id="rId2"/>
            </p:custDataLst>
          </p:nvPr>
        </p:nvGraphicFramePr>
        <p:xfrm>
          <a:off x="762000" y="3484245"/>
          <a:ext cx="10239375" cy="2418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1285"/>
                <a:gridCol w="2745740"/>
                <a:gridCol w="2661285"/>
                <a:gridCol w="2171065"/>
              </a:tblGrid>
              <a:tr h="46101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Samples</a:t>
                      </a:r>
                      <a:endParaRPr lang="en-US" altLang="zh-CN" sz="18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Group</a:t>
                      </a:r>
                      <a:endParaRPr lang="en-US" altLang="zh-CN" sz="18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Single or Paired End</a:t>
                      </a:r>
                      <a:endParaRPr lang="en-US" altLang="zh-CN" sz="18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SRA</a:t>
                      </a:r>
                      <a:endParaRPr lang="en-US" altLang="zh-CN" sz="18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24511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GSM5222239</a:t>
                      </a:r>
                      <a:endParaRPr lang="en-US" altLang="zh-CN" sz="18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56CC"/>
                          </a:solidFill>
                          <a:highlight>
                            <a:srgbClr val="FFFFFF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Normal Control 1</a:t>
                      </a:r>
                      <a:endParaRPr lang="en-US" altLang="zh-CN" sz="1800" b="0">
                        <a:solidFill>
                          <a:srgbClr val="0056CC"/>
                        </a:solidFill>
                        <a:highlight>
                          <a:srgbClr val="FFFFFF"/>
                        </a:highlight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0" marB="0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Paried End</a:t>
                      </a:r>
                      <a:endParaRPr lang="en-US" altLang="zh-CN" sz="1800" b="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0" marB="0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575757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SRX10498444</a:t>
                      </a:r>
                      <a:endParaRPr lang="en-US" altLang="zh-CN" sz="1800" b="0">
                        <a:solidFill>
                          <a:srgbClr val="575757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2444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GSM5222240</a:t>
                      </a:r>
                      <a:endParaRPr lang="en-US" altLang="zh-CN" sz="18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56CC"/>
                          </a:solidFill>
                          <a:highlight>
                            <a:srgbClr val="FFFFFF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Normal Control 2</a:t>
                      </a:r>
                      <a:endParaRPr lang="en-US" altLang="zh-CN" sz="1800" b="0">
                        <a:solidFill>
                          <a:srgbClr val="0056CC"/>
                        </a:solidFill>
                        <a:highlight>
                          <a:srgbClr val="FFFFFF"/>
                        </a:highlight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0" marB="0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Paried End</a:t>
                      </a:r>
                      <a:endParaRPr lang="en-US" altLang="zh-CN" sz="1800" b="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0" marB="0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575757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SRX10498445</a:t>
                      </a:r>
                      <a:endParaRPr lang="en-US" altLang="zh-CN" sz="1800" b="0">
                        <a:solidFill>
                          <a:srgbClr val="575757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2444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GSM5222241</a:t>
                      </a:r>
                      <a:endParaRPr lang="en-US" altLang="zh-CN" sz="18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56CC"/>
                          </a:solidFill>
                          <a:highlight>
                            <a:srgbClr val="FFFFFF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Normal Control 3</a:t>
                      </a:r>
                      <a:endParaRPr lang="en-US" altLang="zh-CN" sz="1800" b="0">
                        <a:solidFill>
                          <a:srgbClr val="0056CC"/>
                        </a:solidFill>
                        <a:highlight>
                          <a:srgbClr val="FFFFFF"/>
                        </a:highlight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0" marB="0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Paried End</a:t>
                      </a:r>
                      <a:endParaRPr lang="en-US" altLang="zh-CN" sz="1800" b="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0" marB="0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575757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SRX10498446</a:t>
                      </a:r>
                      <a:endParaRPr lang="en-US" altLang="zh-CN" sz="1800" b="0">
                        <a:solidFill>
                          <a:srgbClr val="575757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24511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GSM5222242</a:t>
                      </a:r>
                      <a:endParaRPr lang="en-US" altLang="zh-CN" sz="18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56CC"/>
                          </a:solidFill>
                          <a:highlight>
                            <a:srgbClr val="FFFFFF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Normal Control 4</a:t>
                      </a:r>
                      <a:endParaRPr lang="en-US" altLang="zh-CN" sz="1800" b="0">
                        <a:solidFill>
                          <a:srgbClr val="0056CC"/>
                        </a:solidFill>
                        <a:highlight>
                          <a:srgbClr val="FFFFFF"/>
                        </a:highlight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0" marB="0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Paried End</a:t>
                      </a:r>
                      <a:endParaRPr lang="en-US" altLang="zh-CN" sz="1800" b="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0" marB="0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575757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SRX10498447</a:t>
                      </a:r>
                      <a:endParaRPr lang="en-US" altLang="zh-CN" sz="1800" b="0">
                        <a:solidFill>
                          <a:srgbClr val="575757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2444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GSM5222243</a:t>
                      </a:r>
                      <a:endParaRPr lang="en-US" altLang="zh-CN" sz="18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56CC"/>
                          </a:solidFill>
                          <a:highlight>
                            <a:srgbClr val="FFFFFF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LIver Fibrosis 1</a:t>
                      </a:r>
                      <a:endParaRPr lang="en-US" altLang="zh-CN" sz="1800" b="0">
                        <a:solidFill>
                          <a:srgbClr val="0056CC"/>
                        </a:solidFill>
                        <a:highlight>
                          <a:srgbClr val="FFFFFF"/>
                        </a:highlight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0" marB="0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Paried End</a:t>
                      </a:r>
                      <a:endParaRPr lang="en-US" altLang="zh-CN" sz="1800" b="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0" marB="0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575757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SRX10498448</a:t>
                      </a:r>
                      <a:endParaRPr lang="en-US" altLang="zh-CN" sz="1800" b="0">
                        <a:solidFill>
                          <a:srgbClr val="575757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24511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GSM5222244</a:t>
                      </a:r>
                      <a:endParaRPr lang="en-US" altLang="zh-CN" sz="18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56CC"/>
                          </a:solidFill>
                          <a:highlight>
                            <a:srgbClr val="FFFFFF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LIver Fibrosis 2</a:t>
                      </a:r>
                      <a:endParaRPr lang="en-US" altLang="zh-CN" sz="1800" b="0">
                        <a:solidFill>
                          <a:srgbClr val="0056CC"/>
                        </a:solidFill>
                        <a:highlight>
                          <a:srgbClr val="FFFFFF"/>
                        </a:highlight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0" marB="0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Paried End</a:t>
                      </a:r>
                      <a:endParaRPr lang="en-US" altLang="zh-CN" sz="1800" b="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0" marB="0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575757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SRX10498449</a:t>
                      </a:r>
                      <a:endParaRPr lang="en-US" altLang="zh-CN" sz="1800" b="0">
                        <a:solidFill>
                          <a:srgbClr val="575757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2444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GSM5222245</a:t>
                      </a:r>
                      <a:endParaRPr lang="en-US" altLang="zh-CN" sz="18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56CC"/>
                          </a:solidFill>
                          <a:highlight>
                            <a:srgbClr val="FFFFFF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LIver Fibrosis 3</a:t>
                      </a:r>
                      <a:endParaRPr lang="en-US" altLang="zh-CN" sz="1800" b="0">
                        <a:solidFill>
                          <a:srgbClr val="0056CC"/>
                        </a:solidFill>
                        <a:highlight>
                          <a:srgbClr val="FFFFFF"/>
                        </a:highlight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0" marB="0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Paried End</a:t>
                      </a:r>
                      <a:endParaRPr lang="en-US" altLang="zh-CN" sz="1800" b="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0" marB="0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575757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SRX10498450</a:t>
                      </a:r>
                      <a:endParaRPr lang="en-US" altLang="zh-CN" sz="1800" b="0">
                        <a:solidFill>
                          <a:srgbClr val="575757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2444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GSM5222246</a:t>
                      </a:r>
                      <a:endParaRPr lang="en-US" altLang="zh-CN" sz="1800" b="0">
                        <a:solidFill>
                          <a:srgbClr val="000000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56CC"/>
                          </a:solidFill>
                          <a:highlight>
                            <a:srgbClr val="FFFFFF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LIver Fibrosis 4</a:t>
                      </a:r>
                      <a:endParaRPr lang="en-US" altLang="zh-CN" sz="1800" b="0">
                        <a:solidFill>
                          <a:srgbClr val="0056CC"/>
                        </a:solidFill>
                        <a:highlight>
                          <a:srgbClr val="FFFFFF"/>
                        </a:highlight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0" marB="0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Paried End</a:t>
                      </a:r>
                      <a:endParaRPr lang="en-US" altLang="zh-CN" sz="1800" b="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0" marB="0" vert="horz" anchor="t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575757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SRX10498451</a:t>
                      </a:r>
                      <a:endParaRPr lang="en-US" altLang="zh-CN" sz="1800" b="0">
                        <a:solidFill>
                          <a:srgbClr val="575757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sp>
        <p:nvSpPr>
          <p:cNvPr id="14" name="Text Box 13"/>
          <p:cNvSpPr txBox="1"/>
          <p:nvPr/>
        </p:nvSpPr>
        <p:spPr>
          <a:xfrm>
            <a:off x="669925" y="1703070"/>
            <a:ext cx="667893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dirty="0">
                <a:uFillTx/>
                <a:sym typeface="+mn-ea"/>
              </a:rPr>
              <a:t>8 patients </a:t>
            </a:r>
            <a:endParaRPr lang="en-US" altLang="zh-CN" dirty="0">
              <a:solidFill>
                <a:schemeClr val="tx1"/>
              </a:solidFill>
              <a:uFillTx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dirty="0">
                <a:uFillTx/>
                <a:sym typeface="+mn-ea"/>
              </a:rPr>
              <a:t>Liver Fibrosis Group(n=4): HBV-associated </a:t>
            </a:r>
            <a:endParaRPr lang="en-US" altLang="zh-CN" dirty="0">
              <a:solidFill>
                <a:schemeClr val="tx1"/>
              </a:solidFill>
              <a:uFillTx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dirty="0">
                <a:uFillTx/>
                <a:sym typeface="+mn-ea"/>
              </a:rPr>
              <a:t>Control Group(n=4)</a:t>
            </a:r>
            <a:endParaRPr lang="en-US" altLang="zh-CN" dirty="0">
              <a:solidFill>
                <a:schemeClr val="tx1"/>
              </a:solidFill>
              <a:uFillTx/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>
                <a:uFillTx/>
                <a:sym typeface="+mn-ea"/>
              </a:rPr>
              <a:t>Sequencing data source: (GEO: GSE171294)</a:t>
            </a:r>
            <a:endParaRPr lang="en-US" altLang="zh-CN" dirty="0">
              <a:solidFill>
                <a:schemeClr val="tx1"/>
              </a:solidFill>
              <a:uFillTx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>
                <a:uFillTx/>
                <a:sym typeface="+mn-ea"/>
              </a:rPr>
              <a:t>Sequencing reads: Paired end</a:t>
            </a:r>
            <a:endParaRPr lang="en-US"/>
          </a:p>
        </p:txBody>
      </p:sp>
      <p:sp>
        <p:nvSpPr>
          <p:cNvPr id="15" name="Round Diagonal Corner Rectangle 14"/>
          <p:cNvSpPr/>
          <p:nvPr/>
        </p:nvSpPr>
        <p:spPr>
          <a:xfrm>
            <a:off x="6111875" y="441960"/>
            <a:ext cx="5410200" cy="2882900"/>
          </a:xfrm>
          <a:prstGeom prst="round2Diag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Text Box 15"/>
          <p:cNvSpPr txBox="1"/>
          <p:nvPr/>
        </p:nvSpPr>
        <p:spPr>
          <a:xfrm>
            <a:off x="6270625" y="775970"/>
            <a:ext cx="5092700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/>
              <a:t>Total RNA Extracted  -- </a:t>
            </a:r>
            <a:r>
              <a:rPr lang="en-US" sz="1400">
                <a:solidFill>
                  <a:schemeClr val="tx1"/>
                </a:solidFill>
                <a:uFillTx/>
              </a:rPr>
              <a:t> the RNeasy Mini Kit </a:t>
            </a:r>
            <a:endParaRPr lang="en-US" sz="1400">
              <a:solidFill>
                <a:schemeClr val="tx1"/>
              </a:solidFill>
              <a:uFillTx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sz="1400">
              <a:solidFill>
                <a:schemeClr val="tx1"/>
              </a:solidFill>
              <a:uFillTx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/>
              <a:t>Generate Sequencing Libraries -- </a:t>
            </a:r>
            <a:r>
              <a:rPr lang="en-US" sz="1400">
                <a:solidFill>
                  <a:schemeClr val="tx1"/>
                </a:solidFill>
                <a:uFillTx/>
              </a:rPr>
              <a:t>UltraTM RNA Library Prep Kit for Illumina</a:t>
            </a:r>
            <a:endParaRPr lang="en-US" sz="1400">
              <a:solidFill>
                <a:schemeClr val="tx1"/>
              </a:solidFill>
              <a:uFillTx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sz="1400">
              <a:solidFill>
                <a:schemeClr val="tx1"/>
              </a:solidFill>
              <a:uFillTx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150 bp paired-end reads were generated</a:t>
            </a:r>
            <a:endParaRPr lang="en-US" sz="1800">
              <a:solidFill>
                <a:schemeClr val="tx1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sz="1400">
              <a:solidFill>
                <a:schemeClr val="tx1"/>
              </a:solidFill>
              <a:uFillTx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2 FASTQ files for each sample</a:t>
            </a:r>
            <a:endParaRPr lang="en-US" sz="1400">
              <a:solidFill>
                <a:schemeClr val="tx1"/>
              </a:solidFill>
              <a:uFillTx/>
            </a:endParaRPr>
          </a:p>
          <a:p>
            <a:pPr indent="0">
              <a:buNone/>
            </a:pPr>
            <a:endParaRPr lang="en-US" sz="1400">
              <a:solidFill>
                <a:schemeClr val="tx1"/>
              </a:solidFill>
              <a:uFillTx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1160"/>
            <a:ext cx="10515600" cy="1424305"/>
          </a:xfrm>
        </p:spPr>
        <p:txBody>
          <a:bodyPr>
            <a:normAutofit/>
          </a:bodyPr>
          <a:p>
            <a:r>
              <a:rPr lang="en-US">
                <a:sym typeface="+mn-ea"/>
              </a:rPr>
              <a:t>Pre-alignment sequencing metrics</a:t>
            </a:r>
            <a:endParaRPr lang="en-US"/>
          </a:p>
        </p:txBody>
      </p:sp>
      <p:graphicFrame>
        <p:nvGraphicFramePr>
          <p:cNvPr id="9" name="Table 9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7397750" y="1972945"/>
          <a:ext cx="4238625" cy="169037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412875"/>
                <a:gridCol w="1412875"/>
                <a:gridCol w="1412875"/>
              </a:tblGrid>
              <a:tr h="622300">
                <a:tc>
                  <a:txBody>
                    <a:bodyPr/>
                    <a:p>
                      <a:pPr algn="ctr" fontAlgn="ctr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uFillTx/>
                        </a:rPr>
                        <a:t>Maximum </a:t>
                      </a:r>
                      <a:r>
                        <a:rPr lang="en-US" altLang="zh-CN" sz="1600" b="0" dirty="0">
                          <a:solidFill>
                            <a:srgbClr val="000000"/>
                          </a:solidFill>
                          <a:effectLst/>
                          <a:uFillTx/>
                        </a:rPr>
                        <a:t>(M)</a:t>
                      </a:r>
                      <a:endParaRPr lang="en-US" altLang="zh-CN" sz="1600" b="0" i="0" dirty="0">
                        <a:solidFill>
                          <a:srgbClr val="000000"/>
                        </a:solidFill>
                        <a:effectLst/>
                        <a:uFillTx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sz="1600" b="0">
                          <a:solidFill>
                            <a:srgbClr val="000000"/>
                          </a:solidFill>
                          <a:effectLst/>
                          <a:uFillTx/>
                        </a:rPr>
                        <a:t>LF1</a:t>
                      </a:r>
                      <a:endParaRPr lang="en-US" sz="1600" b="0" i="0">
                        <a:solidFill>
                          <a:srgbClr val="000000"/>
                        </a:solidFill>
                        <a:effectLst/>
                        <a:uFillTx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sz="1600" b="0">
                          <a:solidFill>
                            <a:srgbClr val="000000"/>
                          </a:solidFill>
                          <a:effectLst/>
                          <a:uFillTx/>
                        </a:rPr>
                        <a:t>23.634002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uFillTx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tx2"/>
                    </a:solidFill>
                  </a:tcPr>
                </a:tc>
              </a:tr>
              <a:tr h="534035">
                <a:tc>
                  <a:txBody>
                    <a:bodyPr/>
                    <a:p>
                      <a:pPr algn="ctr" fontAlgn="ctr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uFillTx/>
                        </a:rPr>
                        <a:t>Minimum</a:t>
                      </a:r>
                      <a:r>
                        <a:rPr lang="zh-CN" altLang="en-US" sz="1600" b="0" dirty="0">
                          <a:solidFill>
                            <a:srgbClr val="000000"/>
                          </a:solidFill>
                          <a:effectLst/>
                          <a:uFillTx/>
                        </a:rPr>
                        <a:t>  </a:t>
                      </a:r>
                      <a:r>
                        <a:rPr lang="en-US" altLang="zh-CN" sz="1600" b="0" dirty="0">
                          <a:solidFill>
                            <a:srgbClr val="000000"/>
                          </a:solidFill>
                          <a:effectLst/>
                          <a:uFillTx/>
                        </a:rPr>
                        <a:t>(M)</a:t>
                      </a:r>
                      <a:endParaRPr lang="en-US" altLang="zh-CN" sz="1600" b="0" i="0" dirty="0">
                        <a:solidFill>
                          <a:srgbClr val="000000"/>
                        </a:solidFill>
                        <a:effectLst/>
                        <a:uFillTx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sz="1600" b="0">
                          <a:solidFill>
                            <a:srgbClr val="000000"/>
                          </a:solidFill>
                          <a:effectLst/>
                          <a:uFillTx/>
                        </a:rPr>
                        <a:t>LF4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uFillTx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uFillTx/>
                          <a:latin typeface="Calibri" panose="020F0502020204030204" charset="0"/>
                          <a:cs typeface="Calibri" panose="020F0502020204030204" charset="0"/>
                        </a:rPr>
                        <a:t>    </a:t>
                      </a:r>
                      <a:r>
                        <a:rPr sz="1600" b="0">
                          <a:solidFill>
                            <a:srgbClr val="000000"/>
                          </a:solidFill>
                          <a:uFillTx/>
                          <a:latin typeface="Calibri" panose="020F0502020204030204" charset="0"/>
                          <a:cs typeface="Calibri" panose="020F0502020204030204" charset="0"/>
                        </a:rPr>
                        <a:t>20.642325</a:t>
                      </a:r>
                      <a:endParaRPr lang="en-US" sz="1600" b="0">
                        <a:solidFill>
                          <a:srgbClr val="000000"/>
                        </a:solidFill>
                        <a:uFillTx/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0" marB="0" vert="horz" anchor="ctr">
                    <a:solidFill>
                      <a:schemeClr val="tx2"/>
                    </a:solidFill>
                  </a:tcPr>
                </a:tc>
              </a:tr>
              <a:tr h="534035">
                <a:tc>
                  <a:txBody>
                    <a:bodyPr/>
                    <a:p>
                      <a:pPr algn="ctr" fontAlgn="ctr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uFillTx/>
                        </a:rPr>
                        <a:t>Average</a:t>
                      </a:r>
                      <a:r>
                        <a:rPr lang="zh-CN" altLang="en-US" sz="1600" b="0" dirty="0">
                          <a:solidFill>
                            <a:srgbClr val="000000"/>
                          </a:solidFill>
                          <a:effectLst/>
                          <a:uFillTx/>
                        </a:rPr>
                        <a:t>   </a:t>
                      </a:r>
                      <a:r>
                        <a:rPr lang="en-US" altLang="zh-CN" sz="1600" b="0" dirty="0">
                          <a:solidFill>
                            <a:srgbClr val="000000"/>
                          </a:solidFill>
                          <a:effectLst/>
                          <a:uFillTx/>
                        </a:rPr>
                        <a:t>(M)</a:t>
                      </a:r>
                      <a:endParaRPr lang="en-US" altLang="zh-CN" sz="1600" b="0" i="0" dirty="0">
                        <a:solidFill>
                          <a:srgbClr val="000000"/>
                        </a:solidFill>
                        <a:effectLst/>
                        <a:uFillTx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tx2"/>
                    </a:solidFill>
                  </a:tcPr>
                </a:tc>
                <a:tc gridSpan="2">
                  <a:txBody>
                    <a:bodyPr/>
                    <a:p>
                      <a:pPr algn="ctr" fontAlgn="ctr"/>
                      <a:r>
                        <a:rPr lang="en-US" altLang="zh-CN" sz="2400" b="0" i="0" dirty="0">
                          <a:solidFill>
                            <a:srgbClr val="000000"/>
                          </a:solidFill>
                          <a:uFillTx/>
                          <a:latin typeface="Times New Roman" panose="02020603050405020304" pitchFamily="18" charset="0"/>
                        </a:rPr>
                        <a:t>22.31673575</a:t>
                      </a:r>
                      <a:endParaRPr lang="en-US" altLang="zh-CN" sz="2400" b="0" i="0" dirty="0">
                        <a:solidFill>
                          <a:srgbClr val="000000"/>
                        </a:solidFill>
                        <a:effectLst/>
                        <a:uFillTx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tx2"/>
                    </a:solidFill>
                  </a:tcPr>
                </a:tc>
                <a:tc hMerge="1">
                  <a:tcPr marL="9525" marR="9525" marT="9525" marB="0" anchor="ctr"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Content Placeholder 6"/>
          <p:cNvGraphicFramePr/>
          <p:nvPr>
            <p:ph idx="1"/>
          </p:nvPr>
        </p:nvGraphicFramePr>
        <p:xfrm>
          <a:off x="543560" y="1815465"/>
          <a:ext cx="6620510" cy="47358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2" name="Frame 11"/>
          <p:cNvSpPr/>
          <p:nvPr/>
        </p:nvSpPr>
        <p:spPr>
          <a:xfrm>
            <a:off x="1336675" y="2418080"/>
            <a:ext cx="2880360" cy="3801745"/>
          </a:xfrm>
          <a:prstGeom prst="frame">
            <a:avLst>
              <a:gd name="adj1" fmla="val 1870"/>
            </a:avLst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Frame 2"/>
          <p:cNvSpPr/>
          <p:nvPr/>
        </p:nvSpPr>
        <p:spPr>
          <a:xfrm>
            <a:off x="4129405" y="2418080"/>
            <a:ext cx="2880360" cy="3801745"/>
          </a:xfrm>
          <a:prstGeom prst="frame">
            <a:avLst>
              <a:gd name="adj1" fmla="val 1870"/>
            </a:avLst>
          </a:prstGeom>
          <a:solidFill>
            <a:srgbClr val="FC028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1584960" y="2418080"/>
            <a:ext cx="2178685" cy="2755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p>
            <a:pPr algn="ctr"/>
            <a:r>
              <a:rPr lang="en-US" altLang="zh-CN" sz="1200" b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Liver Fibrosis</a:t>
            </a:r>
            <a:endParaRPr lang="en-US" altLang="zh-CN" sz="1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4480560" y="2418080"/>
            <a:ext cx="2178685" cy="275590"/>
          </a:xfrm>
          <a:prstGeom prst="rect">
            <a:avLst/>
          </a:prstGeom>
          <a:solidFill>
            <a:srgbClr val="F892EF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p>
            <a:pPr algn="ctr"/>
            <a:r>
              <a:rPr lang="en-US" altLang="zh-CN" sz="1200" b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Normal Control</a:t>
            </a:r>
            <a:endParaRPr lang="en-US" altLang="zh-CN" sz="1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NA-Seq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6945" y="2597150"/>
            <a:ext cx="10198100" cy="2485390"/>
          </a:xfrm>
          <a:prstGeom prst="rect">
            <a:avLst/>
          </a:prstGeom>
        </p:spPr>
      </p:pic>
      <p:sp>
        <p:nvSpPr>
          <p:cNvPr id="2" name="Rect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956945" y="675835"/>
            <a:ext cx="567266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Processing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Pipeline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43631" y="873940"/>
            <a:ext cx="5052369" cy="1035781"/>
          </a:xfrm>
        </p:spPr>
        <p:txBody>
          <a:bodyPr anchor="ctr">
            <a:normAutofit/>
          </a:bodyPr>
          <a:p>
            <a:r>
              <a:rPr lang="en-US" altLang="zh-CN" sz="3600"/>
              <a:t>Processing</a:t>
            </a:r>
            <a:r>
              <a:rPr lang="zh-CN" altLang="en-US" sz="3600"/>
              <a:t> </a:t>
            </a:r>
            <a:r>
              <a:rPr lang="en-US" altLang="zh-CN" sz="3600"/>
              <a:t>Pipeline</a:t>
            </a:r>
            <a:endParaRPr lang="en-US" sz="3600"/>
          </a:p>
        </p:txBody>
      </p:sp>
      <p:sp>
        <p:nvSpPr>
          <p:cNvPr id="5" name="Rectangles 4"/>
          <p:cNvSpPr/>
          <p:nvPr/>
        </p:nvSpPr>
        <p:spPr>
          <a:xfrm>
            <a:off x="542925" y="5204460"/>
            <a:ext cx="10446385" cy="1076325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</a:rPr>
              <a:t>Ref:Homo_sapiens.GRCh38.104.chr.gtf</a:t>
            </a:r>
            <a:endParaRPr lang="en-US" altLang="zh-CN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</a:endParaRPr>
          </a:p>
          <a:p>
            <a:pPr algn="ctr"/>
            <a:r>
              <a:rPr lang="en-US" altLang="zh-CN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</a:rPr>
              <a:t>ensembl.GRCh38.104.fa</a:t>
            </a:r>
            <a:endParaRPr lang="en-US" altLang="zh-CN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882" y="1078230"/>
            <a:ext cx="10852237" cy="441964"/>
          </a:xfrm>
        </p:spPr>
        <p:txBody>
          <a:bodyPr>
            <a:normAutofit fontScale="90000"/>
          </a:bodyPr>
          <a:p>
            <a:r>
              <a:rPr lang="en-US" altLang="zh-CN" sz="4800">
                <a:solidFill>
                  <a:schemeClr val="tx1"/>
                </a:solidFill>
                <a:uFillTx/>
                <a:sym typeface="+mn-ea"/>
              </a:rPr>
              <a:t>Processing</a:t>
            </a:r>
            <a:r>
              <a:rPr sz="4800">
                <a:solidFill>
                  <a:schemeClr val="tx1"/>
                </a:solidFill>
                <a:uFillTx/>
                <a:sym typeface="+mn-ea"/>
              </a:rPr>
              <a:t> </a:t>
            </a:r>
            <a:r>
              <a:rPr lang="en-US" altLang="zh-CN" sz="4800">
                <a:solidFill>
                  <a:schemeClr val="tx1"/>
                </a:solidFill>
                <a:uFillTx/>
                <a:sym typeface="+mn-ea"/>
              </a:rPr>
              <a:t>Pipeline</a:t>
            </a:r>
            <a:endParaRPr lang="en-US" altLang="zh-CN" sz="4800">
              <a:solidFill>
                <a:schemeClr val="tx1"/>
              </a:solidFill>
              <a:uFillTx/>
              <a:sym typeface="+mn-ea"/>
            </a:endParaRPr>
          </a:p>
        </p:txBody>
      </p:sp>
      <p:graphicFrame>
        <p:nvGraphicFramePr>
          <p:cNvPr id="3" name="Table 2"/>
          <p:cNvGraphicFramePr/>
          <p:nvPr>
            <p:custDataLst>
              <p:tags r:id="rId1"/>
            </p:custDataLst>
          </p:nvPr>
        </p:nvGraphicFramePr>
        <p:xfrm>
          <a:off x="979170" y="2073275"/>
          <a:ext cx="9525635" cy="233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885"/>
                <a:gridCol w="2128520"/>
                <a:gridCol w="2545715"/>
                <a:gridCol w="2723515"/>
              </a:tblGrid>
              <a:tr h="104902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Alignment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Counting</a:t>
                      </a:r>
                      <a:endParaRPr lang="en-US"/>
                    </a:p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Differential Gene Expression Analysis</a:t>
                      </a:r>
                      <a:endParaRPr lang="en-US" sz="1800" b="0" cap="none" spc="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Tool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TopHat 2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Cuffdiff (</a:t>
                      </a:r>
                      <a:r>
                        <a:rPr lang="en-US" sz="1800">
                          <a:sym typeface="+mn-ea"/>
                        </a:rPr>
                        <a:t>(No Stats)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Cuffdiff</a:t>
                      </a:r>
                      <a:r>
                        <a:rPr lang="en-US" sz="1800">
                          <a:sym typeface="+mn-ea"/>
                        </a:rPr>
                        <a:t>(With Stats)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Input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FASTQ files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BAM from alignment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BAM from alignment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Output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BAM files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genes.fpkm_tracking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gene.exp_diff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 Box 4"/>
          <p:cNvSpPr txBox="1"/>
          <p:nvPr/>
        </p:nvSpPr>
        <p:spPr>
          <a:xfrm>
            <a:off x="826770" y="4687570"/>
            <a:ext cx="103765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>
                <a:highlight>
                  <a:srgbClr val="FFFF00"/>
                </a:highlight>
                <a:sym typeface="+mn-ea"/>
              </a:rPr>
              <a:t>genes.fpkm_tracking </a:t>
            </a:r>
            <a:r>
              <a:rPr lang="en-US">
                <a:sym typeface="+mn-ea"/>
              </a:rPr>
              <a:t>:  FPKM values for ALL the samples and columns reflect the labels (-L)</a:t>
            </a:r>
            <a:endParaRPr lang="en-US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>
                <a:highlight>
                  <a:srgbClr val="FFFF00"/>
                </a:highlight>
                <a:sym typeface="+mn-ea"/>
              </a:rPr>
              <a:t>gene.exp_diff :</a:t>
            </a:r>
            <a:r>
              <a:rPr lang="en-US">
                <a:sym typeface="+mn-ea"/>
              </a:rPr>
              <a:t> statistical tests for two groups and columns reflect the group labels (-L)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 </a:t>
            </a:r>
            <a:endParaRPr lang="en-US"/>
          </a:p>
        </p:txBody>
      </p:sp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882" y="760730"/>
            <a:ext cx="10852237" cy="441964"/>
          </a:xfrm>
        </p:spPr>
        <p:txBody>
          <a:bodyPr>
            <a:normAutofit fontScale="90000"/>
          </a:bodyPr>
          <a:p>
            <a:r>
              <a:rPr lang="en-US" altLang="zh-CN" dirty="0">
                <a:sym typeface="+mn-ea"/>
              </a:rPr>
              <a:t>Alignment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Metrics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and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Statistics</a:t>
            </a:r>
            <a:br>
              <a:rPr lang="en-US" dirty="0"/>
            </a:br>
            <a:endParaRPr lang="en-US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669925" y="1678305"/>
          <a:ext cx="6336030" cy="4383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0" name="Table 10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7348220" y="1818640"/>
          <a:ext cx="3691890" cy="145542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230630"/>
                <a:gridCol w="1230630"/>
                <a:gridCol w="1230630"/>
              </a:tblGrid>
              <a:tr h="819150">
                <a:tc>
                  <a:txBody>
                    <a:bodyPr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Maximum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(%)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LF2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82.4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</a:tr>
              <a:tr h="318135">
                <a:tc>
                  <a:txBody>
                    <a:bodyPr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Minimum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(%)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LF4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70.1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</a:tr>
              <a:tr h="318135">
                <a:tc>
                  <a:txBody>
                    <a:bodyPr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Average(%)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p>
                      <a:pPr algn="ctr" fontAlgn="ctr"/>
                      <a:r>
                        <a:rPr lang="en-US" altLang="zh-CN" sz="1400" b="0" i="0" u="none" dirty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78.0875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 hMerge="1"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9" name="Table 6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7298428" y="4220303"/>
          <a:ext cx="3917950" cy="99504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306195"/>
                <a:gridCol w="1305955"/>
                <a:gridCol w="1306075"/>
              </a:tblGrid>
              <a:tr h="253365">
                <a:tc>
                  <a:txBody>
                    <a:bodyPr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Maximum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NC3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Minimum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LF1/NC4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Average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p>
                      <a:pPr algn="l" fontAlgn="b"/>
                      <a:r>
                        <a:rPr lang="en-US" altLang="zh-CN" sz="1600" b="0" i="0" u="none" dirty="0">
                          <a:solidFill>
                            <a:srgbClr val="000000"/>
                          </a:solidFill>
                          <a:latin typeface="微软雅黑" panose="020B0503020204020204" charset="-122"/>
                        </a:rPr>
                        <a:t>           0.4875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 hMerge="1"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3" name="Rectangles 2"/>
          <p:cNvSpPr/>
          <p:nvPr/>
        </p:nvSpPr>
        <p:spPr>
          <a:xfrm>
            <a:off x="7347903" y="1202690"/>
            <a:ext cx="1720215" cy="3987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</a:rPr>
              <a:t>% Alignment</a:t>
            </a:r>
            <a:endParaRPr lang="en-US" altLang="zh-CN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7298690" y="3627120"/>
            <a:ext cx="220027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</a:rPr>
              <a:t>% Discordance</a:t>
            </a:r>
            <a:endParaRPr lang="en-US" altLang="zh-CN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</a:endParaRPr>
          </a:p>
        </p:txBody>
      </p:sp>
      <p:sp>
        <p:nvSpPr>
          <p:cNvPr id="12" name="Frame 11"/>
          <p:cNvSpPr/>
          <p:nvPr/>
        </p:nvSpPr>
        <p:spPr>
          <a:xfrm>
            <a:off x="1293495" y="2192020"/>
            <a:ext cx="2880360" cy="3801745"/>
          </a:xfrm>
          <a:prstGeom prst="frame">
            <a:avLst>
              <a:gd name="adj1" fmla="val 1870"/>
            </a:avLst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2207895" y="5443220"/>
            <a:ext cx="1845945" cy="2755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p>
            <a:pPr algn="ctr"/>
            <a:r>
              <a:rPr lang="en-US" altLang="zh-CN" sz="1200" b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Liver Fibrosis</a:t>
            </a:r>
            <a:endParaRPr lang="en-US" altLang="zh-CN" sz="1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Frame 6"/>
          <p:cNvSpPr/>
          <p:nvPr/>
        </p:nvSpPr>
        <p:spPr>
          <a:xfrm>
            <a:off x="4053840" y="2192020"/>
            <a:ext cx="2880360" cy="3801745"/>
          </a:xfrm>
          <a:prstGeom prst="frame">
            <a:avLst>
              <a:gd name="adj1" fmla="val 1870"/>
            </a:avLst>
          </a:prstGeom>
          <a:solidFill>
            <a:srgbClr val="FC028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s 7"/>
          <p:cNvSpPr/>
          <p:nvPr/>
        </p:nvSpPr>
        <p:spPr>
          <a:xfrm>
            <a:off x="4173855" y="5443220"/>
            <a:ext cx="2092325" cy="275590"/>
          </a:xfrm>
          <a:prstGeom prst="rect">
            <a:avLst/>
          </a:prstGeom>
          <a:solidFill>
            <a:srgbClr val="F892EF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p>
            <a:pPr algn="ctr"/>
            <a:r>
              <a:rPr lang="en-US" altLang="zh-CN" sz="1200" b="1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Normal Control</a:t>
            </a:r>
            <a:endParaRPr lang="en-US" altLang="zh-CN" sz="1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  <p:tag name="KSO_WM_UNIT_SUBTYPE" val="q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frame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frame"/>
  <p:tag name="KSO_WM_SLIDE_BK_DARK_LIGHT" val="2"/>
</p:tagLst>
</file>

<file path=ppt/tags/tag107.xml><?xml version="1.0" encoding="utf-8"?>
<p:tagLst xmlns:p="http://schemas.openxmlformats.org/presentationml/2006/main">
  <p:tag name="PA" val="v3.2.0"/>
  <p:tag name="KSO_WM_UNIT_HIGHLIGHT" val="0"/>
  <p:tag name="KSO_WM_UNIT_COMPATIBLE" val="0"/>
  <p:tag name="KSO_WM_UNIT_DIAGRAM_ISNUMVISUAL" val="0"/>
  <p:tag name="KSO_WM_UNIT_DIAGRAM_ISREFERUNIT" val="0"/>
  <p:tag name="KSO_WM_UNIT_ID" val="_13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frame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20.xml><?xml version="1.0" encoding="utf-8"?>
<p:tagLst xmlns:p="http://schemas.openxmlformats.org/presentationml/2006/main">
  <p:tag name="PA" val="v3.2.0"/>
  <p:tag name="KSO_WM_UNIT_HIGHLIGHT" val="0"/>
  <p:tag name="KSO_WM_UNIT_COMPATIBLE" val="0"/>
  <p:tag name="KSO_WM_UNIT_DIAGRAM_ISNUMVISUAL" val="0"/>
  <p:tag name="KSO_WM_UNIT_DIAGRAM_ISREFERUNIT" val="0"/>
  <p:tag name="KSO_WM_UNIT_ID" val="_14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leftRight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topBottom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8.xml><?xml version="1.0" encoding="utf-8"?>
<p:tagLst xmlns:p="http://schemas.openxmlformats.org/presentationml/2006/main">
  <p:tag name="PA" val="v3.2.0"/>
  <p:tag name="KSO_WM_UNIT_HIGHLIGHT" val="0"/>
  <p:tag name="KSO_WM_UNIT_COMPATIBLE" val="0"/>
  <p:tag name="KSO_WM_UNIT_DIAGRAM_ISNUMVISUAL" val="0"/>
  <p:tag name="KSO_WM_UNIT_DIAGRAM_ISREFERUNIT" val="0"/>
  <p:tag name="KSO_WM_UNIT_ID" val="_15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topBottom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bottomTop"/>
  <p:tag name="KSO_WM_SLIDE_BK_DARK_LIGHT" val="2"/>
</p:tagLst>
</file>

<file path=ppt/tags/tag13.xml><?xml version="1.0" encoding="utf-8"?>
<p:tagLst xmlns:p="http://schemas.openxmlformats.org/presentationml/2006/main">
  <p:tag name="PA" val="v3.2.0"/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6.xml><?xml version="1.0" encoding="utf-8"?>
<p:tagLst xmlns:p="http://schemas.openxmlformats.org/presentationml/2006/main">
  <p:tag name="PA" val="v3.2.0"/>
  <p:tag name="KSO_WM_UNIT_HIGHLIGHT" val="0"/>
  <p:tag name="KSO_WM_UNIT_COMPATIBLE" val="0"/>
  <p:tag name="KSO_WM_UNIT_DIAGRAM_ISNUMVISUAL" val="0"/>
  <p:tag name="KSO_WM_UNIT_DIAGRAM_ISREFERUNIT" val="0"/>
  <p:tag name="KSO_WM_UNIT_ID" val="_16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bottomTop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navigation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6.xml><?xml version="1.0" encoding="utf-8"?>
<p:tagLst xmlns:p="http://schemas.openxmlformats.org/presentationml/2006/main">
  <p:tag name="PA" val="v3.2.0"/>
  <p:tag name="KSO_WM_UNIT_HIGHLIGHT" val="0"/>
  <p:tag name="KSO_WM_UNIT_COMPATIBLE" val="0"/>
  <p:tag name="KSO_WM_UNIT_DIAGRAM_ISNUMVISUAL" val="0"/>
  <p:tag name="KSO_WM_UNIT_DIAGRAM_ISREFERUNIT" val="0"/>
  <p:tag name="KSO_WM_UNIT_ID" val="_17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navigation"/>
  <p:tag name="KSO_WM_SLIDE_BK_DARK_LIGHT" val="2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4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180625"/>
</p:tagLst>
</file>

<file path=ppt/tags/tag155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180625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TAG_VERSION" val="1.0"/>
  <p:tag name="KSO_WM_BEAUTIFY_FLAG" val="#wm#"/>
  <p:tag name="KSO_WM_COMBINE_RELATE_SLIDE_ID" val="background20177937_1"/>
  <p:tag name="KSO_WM_TEMPLATE_CATEGORY" val="custom"/>
  <p:tag name="KSO_WM_TEMPLATE_INDEX" val="20180625"/>
  <p:tag name="KSO_WM_TEMPLATE_SUBCATEGORY" val="0"/>
  <p:tag name="KSO_WM_TEMPLATE_THUMBS_INDEX" val="1、5、9、11、15、21、3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0625"/>
  <p:tag name="KSO_WM_UNIT_TYPE" val="a"/>
  <p:tag name="KSO_WM_UNIT_INDEX" val="1"/>
  <p:tag name="KSO_WM_UNIT_LAYERLEVEL" val="1"/>
  <p:tag name="KSO_WM_UNIT_VALUE" val="24"/>
  <p:tag name="KSO_WM_UNIT_ISCONTENTSTITLE" val="0"/>
  <p:tag name="KSO_WM_UNIT_HIGHLIGHT" val="0"/>
  <p:tag name="KSO_WM_UNIT_COMPATIBLE" val="0"/>
  <p:tag name="KSO_WM_UNIT_ID" val="custom20180625_1*a*1"/>
  <p:tag name="KSO_WM_UNIT_PRESET_TEXT" val="FRESH"/>
  <p:tag name="KSO_WM_UNIT_NOCLEAR" val="0"/>
  <p:tag name="KSO_WM_UNIT_DIAGRAM_ISNUMVISUAL" val="0"/>
  <p:tag name="KSO_WM_UNIT_DIAGRAM_ISREFERUNIT" val="0"/>
</p:tagLst>
</file>

<file path=ppt/tags/tag16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0625"/>
  <p:tag name="KSO_WM_UNIT_TYPE" val="b"/>
  <p:tag name="KSO_WM_UNIT_INDEX" val="1"/>
  <p:tag name="KSO_WM_UNIT_LAYERLEVEL" val="1"/>
  <p:tag name="KSO_WM_UNIT_VALUE" val="165"/>
  <p:tag name="KSO_WM_UNIT_ISCONTENTSTITLE" val="0"/>
  <p:tag name="KSO_WM_UNIT_HIGHLIGHT" val="0"/>
  <p:tag name="KSO_WM_UNIT_COMPATIBLE" val="0"/>
  <p:tag name="KSO_WM_UNIT_ID" val="custom20180625_1*b*1"/>
  <p:tag name="KSO_WM_UNIT_NOCLEAR" val="0"/>
  <p:tag name="KSO_WM_UNIT_DIAGRAM_ISNUMVISUAL" val="0"/>
  <p:tag name="KSO_WM_UNIT_DIAGRAM_ISREFERUNIT" val="0"/>
  <p:tag name="KSO_WM_UNIT_PRESET_TEXT" val="Click here to add a subtitle"/>
</p:tagLst>
</file>

<file path=ppt/tags/tag162.xml><?xml version="1.0" encoding="utf-8"?>
<p:tagLst xmlns:p="http://schemas.openxmlformats.org/presentationml/2006/main">
  <p:tag name="KSO_WM_TAG_VERSION" val="1.0"/>
  <p:tag name="KSO_WM_SLIDE_ITEM_CNT" val="0"/>
  <p:tag name="KSO_WM_SLIDE_LAYOUT" val="a_b"/>
  <p:tag name="KSO_WM_SLIDE_LAYOUT_CNT" val="1_1"/>
  <p:tag name="KSO_WM_SLIDE_TYPE" val="title"/>
  <p:tag name="KSO_WM_BEAUTIFY_FLAG" val="#wm#"/>
  <p:tag name="KSO_WM_COMBINE_RELATE_SLIDE_ID" val="background20177937_1"/>
  <p:tag name="KSO_WM_TEMPLATE_CATEGORY" val="custom"/>
  <p:tag name="KSO_WM_TEMPLATE_INDEX" val="20180625"/>
  <p:tag name="KSO_WM_SLIDE_ID" val="custom20180625_1"/>
  <p:tag name="KSO_WM_SLIDE_INDEX" val="1"/>
  <p:tag name="KSO_WM_TEMPLATE_SUBCATEGORY" val="0"/>
  <p:tag name="KSO_WM_TEMPLATE_THUMBS_INDEX" val="1、5、9、11、15、21、30"/>
  <p:tag name="KSO_WM_SLIDE_SUBTYPE" val="pureTxt"/>
  <p:tag name="KSO_WM_TEMPLATE_MASTER_TYPE" val="1"/>
  <p:tag name="KSO_WM_TEMPLATE_COLOR_TYPE" val="1"/>
  <p:tag name="KSO_WM_TEMPLATE_MASTER_THUMB_INDEX" val="12"/>
  <p:tag name="KSO_WM_SLIDE_MODEL_TYPE" val="cover"/>
</p:tagLst>
</file>

<file path=ppt/tags/tag16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0625"/>
  <p:tag name="KSO_WM_UNIT_COMPATIBLE" val="0"/>
  <p:tag name="KSO_WM_UNIT_HIGHLIGHT" val="0"/>
  <p:tag name="KSO_WM_UNIT_ISCONTENTSTITLE" val="0"/>
  <p:tag name="KSO_WM_UNIT_VALUE" val="44"/>
  <p:tag name="KSO_WM_UNIT_LAYERLEVEL" val="1"/>
  <p:tag name="KSO_WM_UNIT_INDEX" val="1"/>
  <p:tag name="KSO_WM_UNIT_TYPE" val="a"/>
  <p:tag name="KSO_WM_UNIT_ID" val="custom20180625_2*a*1"/>
  <p:tag name="KSO_WM_UNIT_PRESET_TEXT" val="LOREM IPSUM DOLOR"/>
  <p:tag name="KSO_WM_UNIT_NOCLEAR" val="0"/>
  <p:tag name="KSO_WM_UNIT_DIAGRAM_ISNUMVISUAL" val="0"/>
  <p:tag name="KSO_WM_UNIT_DIAGRAM_ISREFERUNIT" val="0"/>
</p:tagLst>
</file>

<file path=ppt/tags/tag164.xml><?xml version="1.0" encoding="utf-8"?>
<p:tagLst xmlns:p="http://schemas.openxmlformats.org/presentationml/2006/main">
  <p:tag name="KSO_WM_SLIDE_SIZE" val="854*465"/>
  <p:tag name="KSO_WM_SLIDE_POSITION" val="52*34"/>
  <p:tag name="KSO_WM_SLIDE_LAYOUT_CNT" val="1_1"/>
  <p:tag name="KSO_WM_SLIDE_LAYOUT" val="a_f"/>
  <p:tag name="KSO_WM_BEAUTIFY_FLAG" val="#wm#"/>
  <p:tag name="KSO_WM_SLIDE_TYPE" val="text"/>
  <p:tag name="KSO_WM_SLIDE_ITEM_CNT" val="0"/>
  <p:tag name="KSO_WM_TAG_VERSION" val="1.0"/>
  <p:tag name="KSO_WM_COMBINE_RELATE_SLIDE_ID" val="background20177937_2"/>
  <p:tag name="KSO_WM_TEMPLATE_CATEGORY" val="custom"/>
  <p:tag name="KSO_WM_TEMPLATE_INDEX" val="20180625"/>
  <p:tag name="KSO_WM_SLIDE_ID" val="custom20180625_2"/>
  <p:tag name="KSO_WM_SLIDE_INDEX" val="2"/>
  <p:tag name="KSO_WM_TEMPLATE_SUBCATEGORY" val="0"/>
  <p:tag name="KSO_WM_SLIDE_SUBTYPE" val="pureTxt"/>
  <p:tag name="KSO_WM_TEMPLATE_MASTER_TYPE" val="1"/>
  <p:tag name="KSO_WM_TEMPLATE_COLOR_TYPE" val="1"/>
</p:tagLst>
</file>

<file path=ppt/tags/tag165.xml><?xml version="1.0" encoding="utf-8"?>
<p:tagLst xmlns:p="http://schemas.openxmlformats.org/presentationml/2006/main">
  <p:tag name="KSO_WM_BEAUTIFY_FLAG" val="#wm#"/>
  <p:tag name="KSO_WM_TEMPLATE_CATEGORY" val="custom"/>
  <p:tag name="KSO_WM_TEMPLATE_INDEX" val="20180625"/>
</p:tagLst>
</file>

<file path=ppt/tags/tag16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0625"/>
  <p:tag name="KSO_WM_UNIT_COMPATIBLE" val="0"/>
  <p:tag name="KSO_WM_UNIT_HIGHLIGHT" val="0"/>
  <p:tag name="KSO_WM_UNIT_ISCONTENTSTITLE" val="0"/>
  <p:tag name="KSO_WM_UNIT_VALUE" val="27"/>
  <p:tag name="KSO_WM_UNIT_LAYERLEVEL" val="1"/>
  <p:tag name="KSO_WM_UNIT_INDEX" val="1"/>
  <p:tag name="KSO_WM_UNIT_TYPE" val="a"/>
  <p:tag name="KSO_WM_UNIT_ID" val="custom20180625_4*a*1"/>
  <p:tag name="KSO_WM_UNIT_PRESET_TEXT" val="LOREM IPSUM DOLOR"/>
  <p:tag name="KSO_WM_UNIT_NOCLEAR" val="0"/>
  <p:tag name="KSO_WM_UNIT_DIAGRAM_ISNUMVISUAL" val="0"/>
  <p:tag name="KSO_WM_UNIT_DIAGRAM_ISREFERUNIT" val="0"/>
</p:tagLst>
</file>

<file path=ppt/tags/tag16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0625"/>
  <p:tag name="KSO_WM_UNIT_TYPE" val="f"/>
  <p:tag name="KSO_WM_UNIT_INDEX" val="1"/>
  <p:tag name="KSO_WM_UNIT_LAYERLEVEL" val="1"/>
  <p:tag name="KSO_WM_UNIT_VALUE" val="195"/>
  <p:tag name="KSO_WM_UNIT_HIGHLIGHT" val="0"/>
  <p:tag name="KSO_WM_UNIT_COMPATIBLE" val="0"/>
  <p:tag name="KSO_WM_UNIT_ID" val="custom20180625_4*f*1"/>
  <p:tag name="KSO_WM_UNIT_PRESET_TEXT" val="Lorem ipsum dolor sit amet, consectetur adipisicing elit.Lorem ipsum dolor sit amet, consectetur adipisicing elit.Lorem ipsum dolor sit amet, consectetur adipisicing elit.Lorem ipsum dolor sit amet, consectetur adipisicing elit."/>
  <p:tag name="KSO_WM_UNIT_NOCLEAR" val="0"/>
  <p:tag name="KSO_WM_UNIT_DIAGRAM_ISNUMVISUAL" val="0"/>
  <p:tag name="KSO_WM_UNIT_DIAGRAM_ISREFERUNIT" val="0"/>
</p:tagLst>
</file>

<file path=ppt/tags/tag168.xml><?xml version="1.0" encoding="utf-8"?>
<p:tagLst xmlns:p="http://schemas.openxmlformats.org/presentationml/2006/main">
  <p:tag name="KSO_WM_SLIDE_SIZE" val="855*459"/>
  <p:tag name="KSO_WM_SLIDE_POSITION" val="52*40"/>
  <p:tag name="KSO_WM_SLIDE_LAYOUT_CNT" val="1_1_1"/>
  <p:tag name="KSO_WM_SLIDE_LAYOUT" val="a_d_f"/>
  <p:tag name="KSO_WM_BEAUTIFY_FLAG" val="#wm#"/>
  <p:tag name="KSO_WM_SLIDE_TYPE" val="text"/>
  <p:tag name="KSO_WM_SLIDE_ITEM_CNT" val="0"/>
  <p:tag name="KSO_WM_TAG_VERSION" val="1.0"/>
  <p:tag name="KSO_WM_COMBINE_RELATE_SLIDE_ID" val="background20177937_4"/>
  <p:tag name="KSO_WM_TEMPLATE_CATEGORY" val="custom"/>
  <p:tag name="KSO_WM_TEMPLATE_INDEX" val="20180625"/>
  <p:tag name="KSO_WM_SLIDE_ID" val="custom20180625_4"/>
  <p:tag name="KSO_WM_SLIDE_INDEX" val="4"/>
  <p:tag name="KSO_WM_TEMPLATE_SUBCATEGORY" val="0"/>
  <p:tag name="KSO_WM_SLIDE_SUBTYPE" val="picTxt"/>
  <p:tag name="KSO_WM_TEMPLATE_MASTER_TYPE" val="1"/>
  <p:tag name="KSO_WM_TEMPLATE_COLOR_TYPE" val="1"/>
</p:tagLst>
</file>

<file path=ppt/tags/tag16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0625"/>
  <p:tag name="KSO_WM_UNIT_COMPATIBLE" val="0"/>
  <p:tag name="KSO_WM_UNIT_HIGHLIGHT" val="0"/>
  <p:tag name="KSO_WM_UNIT_ISCONTENTSTITLE" val="0"/>
  <p:tag name="KSO_WM_UNIT_VALUE" val="44"/>
  <p:tag name="KSO_WM_UNIT_LAYERLEVEL" val="1"/>
  <p:tag name="KSO_WM_UNIT_INDEX" val="1"/>
  <p:tag name="KSO_WM_UNIT_TYPE" val="a"/>
  <p:tag name="KSO_WM_UNIT_ID" val="custom20180625_3*a*1"/>
  <p:tag name="KSO_WM_UNIT_PRESET_TEXT" val="LOREM IPSUM DOLOR"/>
  <p:tag name="KSO_WM_UNIT_NOCLEAR" val="0"/>
  <p:tag name="KSO_WM_UNIT_DIAGRAM_ISNUMVISUAL" val="0"/>
  <p:tag name="KSO_WM_UNIT_DIAGRAM_ISREFERUNIT" val="0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TABLE_BEAUTIFY" val="smartTable{56814c2c-534b-4a2f-8698-197f1a5a21de}"/>
</p:tagLst>
</file>

<file path=ppt/tags/tag171.xml><?xml version="1.0" encoding="utf-8"?>
<p:tagLst xmlns:p="http://schemas.openxmlformats.org/presentationml/2006/main">
  <p:tag name="KSO_WM_SLIDE_SIZE" val="855*465"/>
  <p:tag name="KSO_WM_SLIDE_POSITION" val="52*34"/>
  <p:tag name="KSO_WM_SLIDE_LAYOUT_CNT" val="1_2"/>
  <p:tag name="KSO_WM_SLIDE_LAYOUT" val="a_f"/>
  <p:tag name="KSO_WM_BEAUTIFY_FLAG" val="#wm#"/>
  <p:tag name="KSO_WM_SLIDE_TYPE" val="text"/>
  <p:tag name="KSO_WM_SLIDE_ITEM_CNT" val="0"/>
  <p:tag name="KSO_WM_TAG_VERSION" val="1.0"/>
  <p:tag name="KSO_WM_COMBINE_RELATE_SLIDE_ID" val="background20177937_3"/>
  <p:tag name="KSO_WM_TEMPLATE_CATEGORY" val="custom"/>
  <p:tag name="KSO_WM_TEMPLATE_INDEX" val="20180625"/>
  <p:tag name="KSO_WM_SLIDE_ID" val="custom20180625_3"/>
  <p:tag name="KSO_WM_SLIDE_INDEX" val="3"/>
  <p:tag name="KSO_WM_TEMPLATE_SUBCATEGORY" val="0"/>
  <p:tag name="KSO_WM_SLIDE_SUBTYPE" val="pureTxt"/>
  <p:tag name="KSO_WM_TEMPLATE_MASTER_TYPE" val="1"/>
  <p:tag name="KSO_WM_TEMPLATE_COLOR_TYPE" val="1"/>
</p:tagLst>
</file>

<file path=ppt/tags/tag172.xml><?xml version="1.0" encoding="utf-8"?>
<p:tagLst xmlns:p="http://schemas.openxmlformats.org/presentationml/2006/main">
  <p:tag name="KSO_WM_UNIT_TABLE_BEAUTIFY" val="smartTable{025745d2-ec66-471c-a2b1-810a863e08c8}"/>
</p:tagLst>
</file>

<file path=ppt/tags/tag173.xml><?xml version="1.0" encoding="utf-8"?>
<p:tagLst xmlns:p="http://schemas.openxmlformats.org/presentationml/2006/main">
  <p:tag name="KSO_WM_SLIDE_ID" val="custom20180625_6"/>
  <p:tag name="KSO_WM_SLIDE_TYPE" val="contents"/>
  <p:tag name="KSO_WM_SLIDE_SUBTYPE" val="diag"/>
  <p:tag name="KSO_WM_SLIDE_ITEM_CNT" val="2"/>
  <p:tag name="KSO_WM_SLIDE_INDEX" val="6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180625"/>
  <p:tag name="KSO_WM_SLIDE_LAYOUT" val="a_b_l"/>
  <p:tag name="KSO_WM_SLIDE_LAYOUT_CNT" val="1_1_1"/>
  <p:tag name="KSO_WM_SLIDE_COLORSCHEME_VERSION" val="3.2"/>
  <p:tag name="KSO_WM_TEMPLATE_SUBCATEGORY" val="0"/>
  <p:tag name="KSO_WM_TEMPLATE_MASTER_TYPE" val="1"/>
  <p:tag name="KSO_WM_TEMPLATE_COLOR_TYPE" val="1"/>
</p:tagLst>
</file>

<file path=ppt/tags/tag174.xml><?xml version="1.0" encoding="utf-8"?>
<p:tagLst xmlns:p="http://schemas.openxmlformats.org/presentationml/2006/main">
  <p:tag name="KSO_WM_SLIDE_ID" val="custom20180625_7"/>
  <p:tag name="KSO_WM_SLIDE_TYPE" val="contents"/>
  <p:tag name="KSO_WM_SLIDE_SUBTYPE" val="diag"/>
  <p:tag name="KSO_WM_SLIDE_ITEM_CNT" val="3"/>
  <p:tag name="KSO_WM_SLIDE_INDEX" val="7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180625"/>
  <p:tag name="KSO_WM_SLIDE_LAYOUT" val="a_b_l"/>
  <p:tag name="KSO_WM_SLIDE_LAYOUT_CNT" val="1_1_1"/>
  <p:tag name="KSO_WM_SLIDE_COLORSCHEME_VERSION" val="3.2"/>
  <p:tag name="KSO_WM_TEMPLATE_SUBCATEGORY" val="0"/>
  <p:tag name="KSO_WM_TEMPLATE_MASTER_TYPE" val="1"/>
  <p:tag name="KSO_WM_TEMPLATE_COLOR_TYPE" val="1"/>
</p:tagLst>
</file>

<file path=ppt/tags/tag175.xml><?xml version="1.0" encoding="utf-8"?>
<p:tagLst xmlns:p="http://schemas.openxmlformats.org/presentationml/2006/main">
  <p:tag name="KSO_WM_UNIT_TABLE_BEAUTIFY" val="smartTable{7e2e290c-e766-4d79-a8bc-67ba9c0c51b5}"/>
</p:tagLst>
</file>

<file path=ppt/tags/tag176.xml><?xml version="1.0" encoding="utf-8"?>
<p:tagLst xmlns:p="http://schemas.openxmlformats.org/presentationml/2006/main">
  <p:tag name="KSO_WM_BEAUTIFY_FLAG" val="#wm#"/>
  <p:tag name="KSO_WM_TEMPLATE_CATEGORY" val="custom"/>
  <p:tag name="KSO_WM_TEMPLATE_INDEX" val="20180625"/>
</p:tagLst>
</file>

<file path=ppt/tags/tag177.xml><?xml version="1.0" encoding="utf-8"?>
<p:tagLst xmlns:p="http://schemas.openxmlformats.org/presentationml/2006/main">
  <p:tag name="KSO_WM_UNIT_TABLE_BEAUTIFY" val="smartTable{b5453b21-0873-487b-9d23-5349384fea5b}"/>
</p:tagLst>
</file>

<file path=ppt/tags/tag178.xml><?xml version="1.0" encoding="utf-8"?>
<p:tagLst xmlns:p="http://schemas.openxmlformats.org/presentationml/2006/main">
  <p:tag name="KSO_WM_UNIT_TABLE_BEAUTIFY" val="smartTable{da61b92b-3ac2-48f3-b4b9-b4c7f07773ad}"/>
</p:tagLst>
</file>

<file path=ppt/tags/tag179.xml><?xml version="1.0" encoding="utf-8"?>
<p:tagLst xmlns:p="http://schemas.openxmlformats.org/presentationml/2006/main">
  <p:tag name="KSO_WM_SLIDE_ID" val="custom20180625_8"/>
  <p:tag name="KSO_WM_SLIDE_TYPE" val="contents"/>
  <p:tag name="KSO_WM_SLIDE_SUBTYPE" val="diag"/>
  <p:tag name="KSO_WM_SLIDE_ITEM_CNT" val="4"/>
  <p:tag name="KSO_WM_SLIDE_INDEX" val="8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180625"/>
  <p:tag name="KSO_WM_SLIDE_LAYOUT" val="a_b_l"/>
  <p:tag name="KSO_WM_SLIDE_LAYOUT_CNT" val="1_1_1"/>
  <p:tag name="KSO_WM_SLIDE_COLORSCHEME_VERSION" val="3.2"/>
  <p:tag name="KSO_WM_TEMPLATE_SUBCATEGORY" val="0"/>
  <p:tag name="KSO_WM_TEMPLATE_MASTER_TYPE" val="1"/>
  <p:tag name="KSO_WM_TEMPLATE_COLOR_TYPE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ID" val="custom20180625_9"/>
  <p:tag name="KSO_WM_SLIDE_TYPE" val="contents"/>
  <p:tag name="KSO_WM_SLIDE_SUBTYPE" val="diag"/>
  <p:tag name="KSO_WM_SLIDE_ITEM_CNT" val="5"/>
  <p:tag name="KSO_WM_SLIDE_INDEX" val="9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180625"/>
  <p:tag name="KSO_WM_SLIDE_LAYOUT" val="a_b_l"/>
  <p:tag name="KSO_WM_SLIDE_LAYOUT_CNT" val="1_1_1"/>
  <p:tag name="KSO_WM_SLIDE_COLORSCHEME_VERSION" val="3.2"/>
  <p:tag name="KSO_WM_TEMPLATE_SUBCATEGORY" val="0"/>
  <p:tag name="KSO_WM_TEMPLATE_MASTER_TYPE" val="1"/>
  <p:tag name="KSO_WM_TEMPLATE_COLOR_TYPE" val="1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i"/>
  <p:tag name="KSO_WM_UNIT_INDEX" val="2"/>
  <p:tag name="KSO_WM_UNIT_ID" val="custom20180625_10*i*2"/>
  <p:tag name="KSO_WM_TEMPLATE_CATEGORY" val="custom"/>
  <p:tag name="KSO_WM_TEMPLATE_INDEX" val="20180625"/>
  <p:tag name="KSO_WM_UNIT_LAYERLEVEL" val="1"/>
  <p:tag name="KSO_WM_TAG_VERSION" val="1.0"/>
  <p:tag name="KSO_WM_BEAUTIFY_FLAG" val="#wm#"/>
  <p:tag name="KSO_WM_UNIT_DIAGRAM_ISNUMVISUAL" val="0"/>
  <p:tag name="KSO_WM_UNIT_DIAGRAM_ISREFERUNIT" val="0"/>
  <p:tag name="KSO_WM_UNIT_COLOR_SCHEME_SHAPE_ID" val="40"/>
  <p:tag name="KSO_WM_UNIT_COLOR_SCHEME_PARENT_PAGE" val="0_5"/>
</p:tagLst>
</file>

<file path=ppt/tags/tag182.xml><?xml version="1.0" encoding="utf-8"?>
<p:tagLst xmlns:p="http://schemas.openxmlformats.org/presentationml/2006/main">
  <p:tag name="KSO_WM_SLIDE_ID" val="custom20180625_10"/>
  <p:tag name="KSO_WM_SLIDE_TYPE" val="contents"/>
  <p:tag name="KSO_WM_SLIDE_SUBTYPE" val="diag"/>
  <p:tag name="KSO_WM_SLIDE_ITEM_CNT" val="6"/>
  <p:tag name="KSO_WM_SLIDE_INDEX" val="10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180625"/>
  <p:tag name="KSO_WM_SLIDE_LAYOUT" val="a_b_l"/>
  <p:tag name="KSO_WM_SLIDE_LAYOUT_CNT" val="1_1_1"/>
  <p:tag name="KSO_WM_SLIDE_COLORSCHEME_VERSION" val="3.2"/>
  <p:tag name="KSO_WM_TEMPLATE_SUBCATEGORY" val="0"/>
  <p:tag name="KSO_WM_TEMPLATE_MASTER_TYPE" val="1"/>
  <p:tag name="KSO_WM_TEMPLATE_COLOR_TYPE" val="1"/>
</p:tagLst>
</file>

<file path=ppt/tags/tag183.xml><?xml version="1.0" encoding="utf-8"?>
<p:tagLst xmlns:p="http://schemas.openxmlformats.org/presentationml/2006/main">
  <p:tag name="KSO_WM_BEAUTIFY_FLAG" val="#wm#"/>
  <p:tag name="KSO_WM_TEMPLATE_CATEGORY" val="custom"/>
  <p:tag name="KSO_WM_TEMPLATE_INDEX" val="20180625"/>
</p:tagLst>
</file>

<file path=ppt/tags/tag18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0625"/>
  <p:tag name="KSO_WM_UNIT_TYPE" val="a"/>
  <p:tag name="KSO_WM_UNIT_INDEX" val="1"/>
  <p:tag name="KSO_WM_UNIT_LAYERLEVEL" val="1"/>
  <p:tag name="KSO_WM_UNIT_VALUE" val="24"/>
  <p:tag name="KSO_WM_UNIT_ISCONTENTSTITLE" val="0"/>
  <p:tag name="KSO_WM_UNIT_HIGHLIGHT" val="0"/>
  <p:tag name="KSO_WM_UNIT_COMPATIBLE" val="0"/>
  <p:tag name="KSO_WM_UNIT_ID" val="custom20180625_11*a*1"/>
  <p:tag name="KSO_WM_UNIT_PRESET_TEXT" val="Click here to add to the title"/>
  <p:tag name="KSO_WM_UNIT_NOCLEAR" val="0"/>
  <p:tag name="KSO_WM_UNIT_DIAGRAM_ISNUMVISUAL" val="0"/>
  <p:tag name="KSO_WM_UNIT_DIAGRAM_ISREFERUNIT" val="0"/>
</p:tagLst>
</file>

<file path=ppt/tags/tag185.xml><?xml version="1.0" encoding="utf-8"?>
<p:tagLst xmlns:p="http://schemas.openxmlformats.org/presentationml/2006/main">
  <p:tag name="KSO_WM_BEAUTIFY_FLAG" val="#wm#"/>
  <p:tag name="KSO_WM_TEMPLATE_CATEGORY" val="custom"/>
  <p:tag name="KSO_WM_TEMPLATE_INDEX" val="20180625"/>
</p:tagLst>
</file>

<file path=ppt/tags/tag186.xml><?xml version="1.0" encoding="utf-8"?>
<p:tagLst xmlns:p="http://schemas.openxmlformats.org/presentationml/2006/main">
  <p:tag name="KSO_WM_BEAUTIFY_FLAG" val="#wm#"/>
  <p:tag name="KSO_WM_TEMPLATE_CATEGORY" val="custom"/>
  <p:tag name="KSO_WM_TEMPLATE_INDEX" val="20180625"/>
</p:tagLst>
</file>

<file path=ppt/tags/tag187.xml><?xml version="1.0" encoding="utf-8"?>
<p:tagLst xmlns:p="http://schemas.openxmlformats.org/presentationml/2006/main">
  <p:tag name="KSO_WM_BEAUTIFY_FLAG" val="#wm#"/>
  <p:tag name="KSO_WM_TEMPLATE_CATEGORY" val="custom"/>
  <p:tag name="KSO_WM_TEMPLATE_INDEX" val="20180625"/>
</p:tagLst>
</file>

<file path=ppt/tags/tag188.xml><?xml version="1.0" encoding="utf-8"?>
<p:tagLst xmlns:p="http://schemas.openxmlformats.org/presentationml/2006/main">
  <p:tag name="KSO_WM_TAG_VERSION" val="1.0"/>
  <p:tag name="KSO_WM_SLIDE_ITEM_CNT" val="3"/>
  <p:tag name="KSO_WM_SLIDE_LAYOUT" val="a_b_l"/>
  <p:tag name="KSO_WM_SLIDE_LAYOUT_CNT" val="1_1_1"/>
  <p:tag name="KSO_WM_SLIDE_TYPE" val="text"/>
  <p:tag name="KSO_WM_BEAUTIFY_FLAG" val="#wm#"/>
  <p:tag name="KSO_WM_SLIDE_POSITION" val="142.365*112.45"/>
  <p:tag name="KSO_WM_SLIDE_SIZE" val="715.517*382.6"/>
  <p:tag name="KSO_WM_COMBINE_RELATE_SLIDE_ID" val="diagram20170375_3"/>
  <p:tag name="KSO_WM_TEMPLATE_CATEGORY" val="custom"/>
  <p:tag name="KSO_WM_TEMPLATE_INDEX" val="20180625"/>
  <p:tag name="KSO_WM_SLIDE_ID" val="custom20180625_14"/>
  <p:tag name="KSO_WM_SLIDE_INDEX" val="14"/>
  <p:tag name="KSO_WM_DIAGRAM_GROUP_CODE" val="l1-2"/>
  <p:tag name="KSO_WM_TEMPLATE_SUBCATEGORY" val="0"/>
  <p:tag name="KSO_WM_SLIDE_DIAGTYPE" val="l"/>
  <p:tag name="KSO_WM_SLIDE_SUBTYPE" val="diag"/>
  <p:tag name="KSO_WM_TEMPLATE_MASTER_TYPE" val="1"/>
  <p:tag name="KSO_WM_TEMPLATE_COLOR_TYPE" val="1"/>
</p:tagLst>
</file>

<file path=ppt/tags/tag189.xml><?xml version="1.0" encoding="utf-8"?>
<p:tagLst xmlns:p="http://schemas.openxmlformats.org/presentationml/2006/main">
  <p:tag name="KSO_WM_UNIT_TABLE_BEAUTIFY" val="smartTable{5670671d-0594-4868-899d-3616ff252b9d}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0625"/>
  <p:tag name="KSO_WM_UNIT_TYPE" val="a"/>
  <p:tag name="KSO_WM_UNIT_INDEX" val="1"/>
  <p:tag name="KSO_WM_UNIT_LAYERLEVEL" val="1"/>
  <p:tag name="KSO_WM_UNIT_VALUE" val="17"/>
  <p:tag name="KSO_WM_UNIT_ISCONTENTSTITLE" val="0"/>
  <p:tag name="KSO_WM_UNIT_HIGHLIGHT" val="0"/>
  <p:tag name="KSO_WM_UNIT_COMPATIBLE" val="0"/>
  <p:tag name="KSO_WM_DIAGRAM_GROUP_CODE" val="m1-1"/>
  <p:tag name="KSO_WM_UNIT_ID" val="custom20180625_16*a*1"/>
  <p:tag name="KSO_WM_UNIT_RELATE_UNITID" val="custom20180625_16*m*1"/>
  <p:tag name="KSO_WM_UNIT_PRESET_TEXT" val="LOREM IPSUM DOLOR"/>
  <p:tag name="KSO_WM_UNIT_NOCLEAR" val="0"/>
  <p:tag name="KSO_WM_UNIT_DIAGRAM_ISNUMVISUAL" val="0"/>
  <p:tag name="KSO_WM_UNIT_DIAGRAM_ISREFERUNIT" val="0"/>
</p:tagLst>
</file>

<file path=ppt/tags/tag191.xml><?xml version="1.0" encoding="utf-8"?>
<p:tagLst xmlns:p="http://schemas.openxmlformats.org/presentationml/2006/main">
  <p:tag name="KSO_WM_BEAUTIFY_FLAG" val="#wm#"/>
  <p:tag name="KSO_WM_TEMPLATE_CATEGORY" val="custom"/>
  <p:tag name="KSO_WM_TEMPLATE_INDEX" val="20180625"/>
</p:tagLst>
</file>

<file path=ppt/tags/tag192.xml><?xml version="1.0" encoding="utf-8"?>
<p:tagLst xmlns:p="http://schemas.openxmlformats.org/presentationml/2006/main">
  <p:tag name="KSO_WM_BEAUTIFY_FLAG" val="#wm#"/>
  <p:tag name="KSO_WM_TEMPLATE_CATEGORY" val="custom"/>
  <p:tag name="KSO_WM_TEMPLATE_INDEX" val="20180625"/>
</p:tagLst>
</file>

<file path=ppt/tags/tag19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0625"/>
  <p:tag name="KSO_WM_UNIT_TYPE" val="a"/>
  <p:tag name="KSO_WM_UNIT_INDEX" val="1"/>
  <p:tag name="KSO_WM_UNIT_LAYERLEVEL" val="1"/>
  <p:tag name="KSO_WM_UNIT_VALUE" val="17"/>
  <p:tag name="KSO_WM_UNIT_ISCONTENTSTITLE" val="0"/>
  <p:tag name="KSO_WM_UNIT_HIGHLIGHT" val="0"/>
  <p:tag name="KSO_WM_UNIT_COMPATIBLE" val="0"/>
  <p:tag name="KSO_WM_DIAGRAM_GROUP_CODE" val="m1-1"/>
  <p:tag name="KSO_WM_UNIT_ID" val="custom20180625_17*a*1"/>
  <p:tag name="KSO_WM_UNIT_RELATE_UNITID" val="custom20180625_17*m*1"/>
  <p:tag name="KSO_WM_UNIT_PRESET_TEXT" val="LOREM IPSUM DOLOR"/>
  <p:tag name="KSO_WM_UNIT_NOCLEAR" val="0"/>
  <p:tag name="KSO_WM_UNIT_DIAGRAM_ISNUMVISUAL" val="0"/>
  <p:tag name="KSO_WM_UNIT_DIAGRAM_ISREFERUNIT" val="0"/>
</p:tagLst>
</file>

<file path=ppt/tags/tag194.xml><?xml version="1.0" encoding="utf-8"?>
<p:tagLst xmlns:p="http://schemas.openxmlformats.org/presentationml/2006/main">
  <p:tag name="KSO_WM_BEAUTIFY_FLAG" val="#wm#"/>
  <p:tag name="KSO_WM_TEMPLATE_CATEGORY" val="custom"/>
  <p:tag name="KSO_WM_TEMPLATE_INDEX" val="20180625"/>
</p:tagLst>
</file>

<file path=ppt/tags/tag195.xml><?xml version="1.0" encoding="utf-8"?>
<p:tagLst xmlns:p="http://schemas.openxmlformats.org/presentationml/2006/main">
  <p:tag name="KSO_WM_UNIT_TABLE_BEAUTIFY" val="smartTable{df0e6e0d-10f2-4bb0-ac3d-c29d128124dd}"/>
</p:tagLst>
</file>

<file path=ppt/tags/tag196.xml><?xml version="1.0" encoding="utf-8"?>
<p:tagLst xmlns:p="http://schemas.openxmlformats.org/presentationml/2006/main">
  <p:tag name="KSO_WM_BEAUTIFY_FLAG" val="#wm#"/>
  <p:tag name="KSO_WM_TEMPLATE_CATEGORY" val="custom"/>
  <p:tag name="KSO_WM_TEMPLATE_INDEX" val="20180625"/>
</p:tagLst>
</file>

<file path=ppt/tags/tag19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0625"/>
  <p:tag name="KSO_WM_UNIT_TYPE" val="a"/>
  <p:tag name="KSO_WM_UNIT_INDEX" val="1"/>
  <p:tag name="KSO_WM_UNIT_LAYERLEVEL" val="1"/>
  <p:tag name="KSO_WM_UNIT_VALUE" val="17"/>
  <p:tag name="KSO_WM_UNIT_ISCONTENTSTITLE" val="0"/>
  <p:tag name="KSO_WM_UNIT_HIGHLIGHT" val="0"/>
  <p:tag name="KSO_WM_UNIT_COMPATIBLE" val="0"/>
  <p:tag name="KSO_WM_DIAGRAM_GROUP_CODE" val="m1-1"/>
  <p:tag name="KSO_WM_UNIT_ID" val="custom20180625_17*a*1"/>
  <p:tag name="KSO_WM_UNIT_RELATE_UNITID" val="custom20180625_17*m*1"/>
  <p:tag name="KSO_WM_UNIT_PRESET_TEXT" val="LOREM IPSUM DOLOR"/>
  <p:tag name="KSO_WM_UNIT_NOCLEAR" val="0"/>
  <p:tag name="KSO_WM_UNIT_DIAGRAM_ISNUMVISUAL" val="0"/>
  <p:tag name="KSO_WM_UNIT_DIAGRAM_ISREFERUNIT" val="0"/>
</p:tagLst>
</file>

<file path=ppt/tags/tag198.xml><?xml version="1.0" encoding="utf-8"?>
<p:tagLst xmlns:p="http://schemas.openxmlformats.org/presentationml/2006/main">
  <p:tag name="KSO_WM_BEAUTIFY_FLAG" val="#wm#"/>
  <p:tag name="KSO_WM_TEMPLATE_CATEGORY" val="custom"/>
  <p:tag name="KSO_WM_TEMPLATE_INDEX" val="20180625"/>
</p:tagLst>
</file>

<file path=ppt/tags/tag199.xml><?xml version="1.0" encoding="utf-8"?>
<p:tagLst xmlns:p="http://schemas.openxmlformats.org/presentationml/2006/main">
  <p:tag name="KSO_WM_SLIDE_ITEM_CNT" val="1"/>
  <p:tag name="KSO_WM_SLIDE_LAYOUT" val="a_f_m"/>
  <p:tag name="KSO_WM_SLIDE_LAYOUT_CNT" val="1_1_1"/>
  <p:tag name="KSO_WM_SLIDE_TYPE" val="text"/>
  <p:tag name="KSO_WM_BEAUTIFY_FLAG" val="#wm#"/>
  <p:tag name="KSO_WM_SLIDE_POSITION" val="379*128.12"/>
  <p:tag name="KSO_WM_SLIDE_SIZE" val="202*202"/>
  <p:tag name="KSO_WM_TAG_VERSION" val="1.0"/>
  <p:tag name="KSO_WM_COMBINE_RELATE_SLIDE_ID" val="diagram160091_1"/>
  <p:tag name="KSO_WM_TEMPLATE_CATEGORY" val="custom"/>
  <p:tag name="KSO_WM_TEMPLATE_INDEX" val="20180625"/>
  <p:tag name="KSO_WM_SLIDE_ID" val="custom20180625_16"/>
  <p:tag name="KSO_WM_SLIDE_INDEX" val="16"/>
  <p:tag name="KSO_WM_DIAGRAM_GROUP_CODE" val="m1-1"/>
  <p:tag name="KSO_WM_TEMPLATE_SUBCATEGORY" val="0"/>
  <p:tag name="KSO_WM_SLIDE_DIAGTYPE" val="m"/>
  <p:tag name="KSO_WM_SLIDE_SUBTYPE" val="diag"/>
  <p:tag name="KSO_WM_TEMPLATE_MASTER_TYPE" val="1"/>
  <p:tag name="KSO_WM_TEMPLATE_COLOR_TYPE" val="1"/>
</p:tagLst>
</file>

<file path=ppt/tags/tag2.xml><?xml version="1.0" encoding="utf-8"?>
<p:tagLst xmlns:p="http://schemas.openxmlformats.org/presentationml/2006/main">
  <p:tag name="PA" val="v3.2.0"/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0625"/>
  <p:tag name="KSO_WM_UNIT_TYPE" val="a"/>
  <p:tag name="KSO_WM_UNIT_INDEX" val="1"/>
  <p:tag name="KSO_WM_UNIT_LAYERLEVEL" val="1"/>
  <p:tag name="KSO_WM_UNIT_VALUE" val="17"/>
  <p:tag name="KSO_WM_UNIT_ISCONTENTSTITLE" val="0"/>
  <p:tag name="KSO_WM_UNIT_HIGHLIGHT" val="0"/>
  <p:tag name="KSO_WM_UNIT_COMPATIBLE" val="0"/>
  <p:tag name="KSO_WM_DIAGRAM_GROUP_CODE" val="m1-1"/>
  <p:tag name="KSO_WM_UNIT_ID" val="custom20180625_17*a*1"/>
  <p:tag name="KSO_WM_UNIT_RELATE_UNITID" val="custom20180625_17*m*1"/>
  <p:tag name="KSO_WM_UNIT_PRESET_TEXT" val="LOREM IPSUM DOLOR"/>
  <p:tag name="KSO_WM_UNIT_NOCLEAR" val="0"/>
  <p:tag name="KSO_WM_UNIT_DIAGRAM_ISNUMVISUAL" val="0"/>
  <p:tag name="KSO_WM_UNIT_DIAGRAM_ISREFERUNIT" val="0"/>
</p:tagLst>
</file>

<file path=ppt/tags/tag201.xml><?xml version="1.0" encoding="utf-8"?>
<p:tagLst xmlns:p="http://schemas.openxmlformats.org/presentationml/2006/main">
  <p:tag name="KSO_WM_UNIT_TABLE_BEAUTIFY" val="smartTable{2a0ad031-8f88-4011-ab06-f43262893bb0}"/>
</p:tagLst>
</file>

<file path=ppt/tags/tag202.xml><?xml version="1.0" encoding="utf-8"?>
<p:tagLst xmlns:p="http://schemas.openxmlformats.org/presentationml/2006/main">
  <p:tag name="KSO_WM_UNIT_TABLE_BEAUTIFY" val="smartTable{e1286897-22d5-470f-a7e5-0008d11e6495}"/>
</p:tagLst>
</file>

<file path=ppt/tags/tag203.xml><?xml version="1.0" encoding="utf-8"?>
<p:tagLst xmlns:p="http://schemas.openxmlformats.org/presentationml/2006/main">
  <p:tag name="KSO_WM_UNIT_TABLE_BEAUTIFY" val="smartTable{412aa536-4403-4e74-ba66-a4bad8c32d54}"/>
</p:tagLst>
</file>

<file path=ppt/tags/tag204.xml><?xml version="1.0" encoding="utf-8"?>
<p:tagLst xmlns:p="http://schemas.openxmlformats.org/presentationml/2006/main">
  <p:tag name="KSO_WM_BEAUTIFY_FLAG" val="#wm#"/>
  <p:tag name="KSO_WM_TEMPLATE_CATEGORY" val="custom"/>
  <p:tag name="KSO_WM_TEMPLATE_INDEX" val="20180625"/>
</p:tagLst>
</file>

<file path=ppt/tags/tag20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0625"/>
  <p:tag name="KSO_WM_UNIT_TYPE" val="a"/>
  <p:tag name="KSO_WM_UNIT_INDEX" val="1"/>
  <p:tag name="KSO_WM_UNIT_LAYERLEVEL" val="1"/>
  <p:tag name="KSO_WM_UNIT_VALUE" val="17"/>
  <p:tag name="KSO_WM_UNIT_ISCONTENTSTITLE" val="0"/>
  <p:tag name="KSO_WM_UNIT_HIGHLIGHT" val="0"/>
  <p:tag name="KSO_WM_UNIT_COMPATIBLE" val="0"/>
  <p:tag name="KSO_WM_DIAGRAM_GROUP_CODE" val="m1-1"/>
  <p:tag name="KSO_WM_UNIT_ID" val="custom20180625_17*a*1"/>
  <p:tag name="KSO_WM_UNIT_RELATE_UNITID" val="custom20180625_17*m*1"/>
  <p:tag name="KSO_WM_UNIT_PRESET_TEXT" val="LOREM IPSUM DOLOR"/>
  <p:tag name="KSO_WM_UNIT_NOCLEAR" val="0"/>
  <p:tag name="KSO_WM_UNIT_DIAGRAM_ISNUMVISUAL" val="0"/>
  <p:tag name="KSO_WM_UNIT_DIAGRAM_ISREFERUNIT" val="0"/>
</p:tagLst>
</file>

<file path=ppt/tags/tag20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0625"/>
  <p:tag name="KSO_WM_UNIT_TYPE" val="a"/>
  <p:tag name="KSO_WM_UNIT_INDEX" val="1"/>
  <p:tag name="KSO_WM_UNIT_LAYERLEVEL" val="1"/>
  <p:tag name="KSO_WM_UNIT_VALUE" val="17"/>
  <p:tag name="KSO_WM_UNIT_ISCONTENTSTITLE" val="0"/>
  <p:tag name="KSO_WM_UNIT_HIGHLIGHT" val="0"/>
  <p:tag name="KSO_WM_UNIT_COMPATIBLE" val="0"/>
  <p:tag name="KSO_WM_DIAGRAM_GROUP_CODE" val="m1-1"/>
  <p:tag name="KSO_WM_UNIT_ID" val="custom20180625_17*a*1"/>
  <p:tag name="KSO_WM_UNIT_RELATE_UNITID" val="custom20180625_17*m*1"/>
  <p:tag name="KSO_WM_UNIT_PRESET_TEXT" val="LOREM IPSUM DOLOR"/>
  <p:tag name="KSO_WM_UNIT_NOCLEAR" val="0"/>
  <p:tag name="KSO_WM_UNIT_DIAGRAM_ISNUMVISUAL" val="0"/>
  <p:tag name="KSO_WM_UNIT_DIAGRAM_ISREFERUNIT" val="0"/>
</p:tagLst>
</file>

<file path=ppt/tags/tag207.xml><?xml version="1.0" encoding="utf-8"?>
<p:tagLst xmlns:p="http://schemas.openxmlformats.org/presentationml/2006/main">
  <p:tag name="KSO_WM_BEAUTIFY_FLAG" val="#wm#"/>
  <p:tag name="KSO_WM_TEMPLATE_CATEGORY" val="custom"/>
  <p:tag name="KSO_WM_TEMPLATE_INDEX" val="20180625"/>
</p:tagLst>
</file>

<file path=ppt/tags/tag20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0625"/>
  <p:tag name="KSO_WM_UNIT_TYPE" val="f"/>
  <p:tag name="KSO_WM_UNIT_INDEX" val="1"/>
  <p:tag name="KSO_WM_UNIT_LAYERLEVEL" val="1"/>
  <p:tag name="KSO_WM_UNIT_VALUE" val="114"/>
  <p:tag name="KSO_WM_UNIT_HIGHLIGHT" val="0"/>
  <p:tag name="KSO_WM_UNIT_COMPATIBLE" val="0"/>
  <p:tag name="KSO_WM_DIAGRAM_GROUP_CODE" val="m1-1"/>
  <p:tag name="KSO_WM_UNIT_ID" val="custom20180625_21*f*1"/>
  <p:tag name="KSO_WM_UNIT_PRESET_TEXT" val="Lorem ipsum dolor sit amet, consectetur adipisicing elit.Lorem ipsum dolor sit amet, consectetur adipisic"/>
  <p:tag name="KSO_WM_UNIT_NOCLEAR" val="0"/>
  <p:tag name="KSO_WM_UNIT_DIAGRAM_ISNUMVISUAL" val="0"/>
  <p:tag name="KSO_WM_UNIT_DIAGRAM_ISREFERUNIT" val="0"/>
</p:tagLst>
</file>

<file path=ppt/tags/tag209.xml><?xml version="1.0" encoding="utf-8"?>
<p:tagLst xmlns:p="http://schemas.openxmlformats.org/presentationml/2006/main">
  <p:tag name="KSO_WM_BEAUTIFY_FLAG" val="#wm#"/>
  <p:tag name="KSO_WM_TEMPLATE_CATEGORY" val="custom"/>
  <p:tag name="KSO_WM_TEMPLATE_INDEX" val="20180625"/>
</p:tagLst>
</file>

<file path=ppt/tags/tag21.xml><?xml version="1.0" encoding="utf-8"?>
<p:tagLst xmlns:p="http://schemas.openxmlformats.org/presentationml/2006/main">
  <p:tag name="PA" val="v3.2.0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0625"/>
  <p:tag name="KSO_WM_UNIT_TYPE" val="a"/>
  <p:tag name="KSO_WM_UNIT_INDEX" val="1"/>
  <p:tag name="KSO_WM_UNIT_LAYERLEVEL" val="1"/>
  <p:tag name="KSO_WM_UNIT_VALUE" val="17"/>
  <p:tag name="KSO_WM_UNIT_ISCONTENTSTITLE" val="0"/>
  <p:tag name="KSO_WM_UNIT_HIGHLIGHT" val="0"/>
  <p:tag name="KSO_WM_UNIT_COMPATIBLE" val="0"/>
  <p:tag name="KSO_WM_DIAGRAM_GROUP_CODE" val="m1-1"/>
  <p:tag name="KSO_WM_UNIT_ID" val="custom20180625_17*a*1"/>
  <p:tag name="KSO_WM_UNIT_RELATE_UNITID" val="custom20180625_17*m*1"/>
  <p:tag name="KSO_WM_UNIT_PRESET_TEXT" val="LOREM IPSUM DOLOR"/>
  <p:tag name="KSO_WM_UNIT_NOCLEAR" val="0"/>
  <p:tag name="KSO_WM_UNIT_DIAGRAM_ISNUMVISUAL" val="0"/>
  <p:tag name="KSO_WM_UNIT_DIAGRAM_ISREFERUNIT" val="0"/>
</p:tagLst>
</file>

<file path=ppt/tags/tag21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0625"/>
  <p:tag name="KSO_WM_UNIT_TYPE" val="f"/>
  <p:tag name="KSO_WM_UNIT_INDEX" val="1"/>
  <p:tag name="KSO_WM_UNIT_LAYERLEVEL" val="1"/>
  <p:tag name="KSO_WM_UNIT_VALUE" val="114"/>
  <p:tag name="KSO_WM_UNIT_HIGHLIGHT" val="0"/>
  <p:tag name="KSO_WM_UNIT_COMPATIBLE" val="0"/>
  <p:tag name="KSO_WM_DIAGRAM_GROUP_CODE" val="m1-1"/>
  <p:tag name="KSO_WM_UNIT_ID" val="custom20180625_21*f*1"/>
  <p:tag name="KSO_WM_UNIT_PRESET_TEXT" val="Lorem ipsum dolor sit amet, consectetur adipisicing elit.Lorem ipsum dolor sit amet, consectetur adipisic"/>
  <p:tag name="KSO_WM_UNIT_NOCLEAR" val="0"/>
  <p:tag name="KSO_WM_UNIT_DIAGRAM_ISNUMVISUAL" val="0"/>
  <p:tag name="KSO_WM_UNIT_DIAGRAM_ISREFERUNIT" val="0"/>
</p:tagLst>
</file>

<file path=ppt/tags/tag212.xml><?xml version="1.0" encoding="utf-8"?>
<p:tagLst xmlns:p="http://schemas.openxmlformats.org/presentationml/2006/main">
  <p:tag name="KSO_WM_BEAUTIFY_FLAG" val="#wm#"/>
  <p:tag name="KSO_WM_TEMPLATE_CATEGORY" val="custom"/>
  <p:tag name="KSO_WM_TEMPLATE_INDEX" val="20180625"/>
</p:tagLst>
</file>

<file path=ppt/tags/tag21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0625"/>
  <p:tag name="KSO_WM_UNIT_TYPE" val="a"/>
  <p:tag name="KSO_WM_UNIT_INDEX" val="1"/>
  <p:tag name="KSO_WM_UNIT_LAYERLEVEL" val="1"/>
  <p:tag name="KSO_WM_UNIT_VALUE" val="17"/>
  <p:tag name="KSO_WM_UNIT_ISCONTENTSTITLE" val="0"/>
  <p:tag name="KSO_WM_UNIT_HIGHLIGHT" val="0"/>
  <p:tag name="KSO_WM_UNIT_COMPATIBLE" val="0"/>
  <p:tag name="KSO_WM_DIAGRAM_GROUP_CODE" val="m1-1"/>
  <p:tag name="KSO_WM_UNIT_ID" val="custom20180625_17*a*1"/>
  <p:tag name="KSO_WM_UNIT_RELATE_UNITID" val="custom20180625_17*m*1"/>
  <p:tag name="KSO_WM_UNIT_PRESET_TEXT" val="LOREM IPSUM DOLOR"/>
  <p:tag name="KSO_WM_UNIT_NOCLEAR" val="0"/>
  <p:tag name="KSO_WM_UNIT_DIAGRAM_ISNUMVISUAL" val="0"/>
  <p:tag name="KSO_WM_UNIT_DIAGRAM_ISREFERUNIT" val="0"/>
</p:tagLst>
</file>

<file path=ppt/tags/tag21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0625"/>
  <p:tag name="KSO_WM_UNIT_TYPE" val="f"/>
  <p:tag name="KSO_WM_UNIT_INDEX" val="1"/>
  <p:tag name="KSO_WM_UNIT_LAYERLEVEL" val="1"/>
  <p:tag name="KSO_WM_UNIT_VALUE" val="114"/>
  <p:tag name="KSO_WM_UNIT_HIGHLIGHT" val="0"/>
  <p:tag name="KSO_WM_UNIT_COMPATIBLE" val="0"/>
  <p:tag name="KSO_WM_DIAGRAM_GROUP_CODE" val="m1-1"/>
  <p:tag name="KSO_WM_UNIT_ID" val="custom20180625_21*f*1"/>
  <p:tag name="KSO_WM_UNIT_PRESET_TEXT" val="Lorem ipsum dolor sit amet, consectetur adipisicing elit.Lorem ipsum dolor sit amet, consectetur adipisic"/>
  <p:tag name="KSO_WM_UNIT_NOCLEAR" val="0"/>
  <p:tag name="KSO_WM_UNIT_DIAGRAM_ISNUMVISUAL" val="0"/>
  <p:tag name="KSO_WM_UNIT_DIAGRAM_ISREFERUNIT" val="0"/>
</p:tagLst>
</file>

<file path=ppt/tags/tag215.xml><?xml version="1.0" encoding="utf-8"?>
<p:tagLst xmlns:p="http://schemas.openxmlformats.org/presentationml/2006/main">
  <p:tag name="KSO_WM_BEAUTIFY_FLAG" val="#wm#"/>
  <p:tag name="KSO_WM_TEMPLATE_CATEGORY" val="custom"/>
  <p:tag name="KSO_WM_TEMPLATE_INDEX" val="20180625"/>
</p:tagLst>
</file>

<file path=ppt/tags/tag21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0625"/>
  <p:tag name="KSO_WM_UNIT_TYPE" val="a"/>
  <p:tag name="KSO_WM_UNIT_INDEX" val="1"/>
  <p:tag name="KSO_WM_UNIT_LAYERLEVEL" val="1"/>
  <p:tag name="KSO_WM_UNIT_VALUE" val="24"/>
  <p:tag name="KSO_WM_UNIT_ISCONTENTSTITLE" val="0"/>
  <p:tag name="KSO_WM_UNIT_HIGHLIGHT" val="0"/>
  <p:tag name="KSO_WM_UNIT_COMPATIBLE" val="0"/>
  <p:tag name="KSO_WM_UNIT_ID" val="custom20180625_30*a*1"/>
  <p:tag name="KSO_WM_UNIT_PRESET_TEXT" val="感谢您的聆听"/>
  <p:tag name="KSO_WM_UNIT_NOCLEAR" val="1"/>
  <p:tag name="KSO_WM_UNIT_DIAGRAM_ISNUMVISUAL" val="0"/>
  <p:tag name="KSO_WM_UNIT_DIAGRAM_ISREFERUNIT" val="0"/>
</p:tagLst>
</file>

<file path=ppt/tags/tag217.xml><?xml version="1.0" encoding="utf-8"?>
<p:tagLst xmlns:p="http://schemas.openxmlformats.org/presentationml/2006/main">
  <p:tag name="KSO_WM_TAG_VERSION" val="1.0"/>
  <p:tag name="KSO_WM_SLIDE_ITEM_CNT" val="0"/>
  <p:tag name="KSO_WM_SLIDE_LAYOUT" val="a_b"/>
  <p:tag name="KSO_WM_SLIDE_LAYOUT_CNT" val="1_1"/>
  <p:tag name="KSO_WM_SLIDE_TYPE" val="endPage"/>
  <p:tag name="KSO_WM_BEAUTIFY_FLAG" val="#wm#"/>
  <p:tag name="KSO_WM_COMBINE_RELATE_SLIDE_ID" val="background20177937_13"/>
  <p:tag name="KSO_WM_TEMPLATE_CATEGORY" val="custom"/>
  <p:tag name="KSO_WM_TEMPLATE_INDEX" val="20180625"/>
  <p:tag name="KSO_WM_SLIDE_ID" val="custom20180625_30"/>
  <p:tag name="KSO_WM_SLIDE_INDEX" val="30"/>
  <p:tag name="KSO_WM_TEMPLATE_SUBCATEGORY" val="0"/>
  <p:tag name="KSO_WM_SLIDE_SUBTYPE" val="pureTxt"/>
  <p:tag name="KSO_WM_TEMPLATE_MASTER_TYPE" val="1"/>
  <p:tag name="KSO_WM_TEMPLATE_COLOR_TYPE" val="1"/>
</p:tagLst>
</file>

<file path=ppt/tags/tag22.xml><?xml version="1.0" encoding="utf-8"?>
<p:tagLst xmlns:p="http://schemas.openxmlformats.org/presentationml/2006/main">
  <p:tag name="PA" val="v3.2.0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3.xml><?xml version="1.0" encoding="utf-8"?>
<p:tagLst xmlns:p="http://schemas.openxmlformats.org/presentationml/2006/main">
  <p:tag name="PA" val="v3.2.0"/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2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31.xml><?xml version="1.0" encoding="utf-8"?>
<p:tagLst xmlns:p="http://schemas.openxmlformats.org/presentationml/2006/main">
  <p:tag name="PA" val="v3.2.0"/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42.xml><?xml version="1.0" encoding="utf-8"?>
<p:tagLst xmlns:p="http://schemas.openxmlformats.org/presentationml/2006/main">
  <p:tag name="PA" val="v3.2.0"/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5.xml><?xml version="1.0" encoding="utf-8"?>
<p:tagLst xmlns:p="http://schemas.openxmlformats.org/presentationml/2006/main">
  <p:tag name="PA" val="v3.2.0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64.xml><?xml version="1.0" encoding="utf-8"?>
<p:tagLst xmlns:p="http://schemas.openxmlformats.org/presentationml/2006/main">
  <p:tag name="PA" val="v3.2.0"/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75.xml><?xml version="1.0" encoding="utf-8"?>
<p:tagLst xmlns:p="http://schemas.openxmlformats.org/presentationml/2006/main">
  <p:tag name="PA" val="v3.2.0"/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85.xml><?xml version="1.0" encoding="utf-8"?>
<p:tagLst xmlns:p="http://schemas.openxmlformats.org/presentationml/2006/main">
  <p:tag name="PA" val="v3.2.0"/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PA" val="v3.2.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PA" val="v3.2.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PA" val="v3.2.0"/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heme/theme1.xml><?xml version="1.0" encoding="utf-8"?>
<a:theme xmlns:a="http://schemas.openxmlformats.org/drawingml/2006/main" name="Office 主题​​">
  <a:themeElements>
    <a:clrScheme name="清新绿-625">
      <a:dk1>
        <a:srgbClr val="000000"/>
      </a:dk1>
      <a:lt1>
        <a:srgbClr val="FFFFFF"/>
      </a:lt1>
      <a:dk2>
        <a:srgbClr val="CDE4E4"/>
      </a:dk2>
      <a:lt2>
        <a:srgbClr val="FFFFFF"/>
      </a:lt2>
      <a:accent1>
        <a:srgbClr val="9CD0D1"/>
      </a:accent1>
      <a:accent2>
        <a:srgbClr val="B4E19D"/>
      </a:accent2>
      <a:accent3>
        <a:srgbClr val="CDE573"/>
      </a:accent3>
      <a:accent4>
        <a:srgbClr val="E4D94C"/>
      </a:accent4>
      <a:accent5>
        <a:srgbClr val="F3CD59"/>
      </a:accent5>
      <a:accent6>
        <a:srgbClr val="F3B87D"/>
      </a:accent6>
      <a:hlink>
        <a:srgbClr val="5DCAFB"/>
      </a:hlink>
      <a:folHlink>
        <a:srgbClr val="B759BC"/>
      </a:folHlink>
    </a:clrScheme>
    <a:fontScheme name="自定义 1">
      <a:majorFont>
        <a:latin typeface="微软雅黑"/>
        <a:ea typeface="汉仪旗黑-85S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清新绿-625">
    <a:dk1>
      <a:srgbClr val="000000"/>
    </a:dk1>
    <a:lt1>
      <a:srgbClr val="FFFFFF"/>
    </a:lt1>
    <a:dk2>
      <a:srgbClr val="CDE4E4"/>
    </a:dk2>
    <a:lt2>
      <a:srgbClr val="FFFFFF"/>
    </a:lt2>
    <a:accent1>
      <a:srgbClr val="9CD0D1"/>
    </a:accent1>
    <a:accent2>
      <a:srgbClr val="B4E19D"/>
    </a:accent2>
    <a:accent3>
      <a:srgbClr val="CDE573"/>
    </a:accent3>
    <a:accent4>
      <a:srgbClr val="E4D94C"/>
    </a:accent4>
    <a:accent5>
      <a:srgbClr val="F3CD59"/>
    </a:accent5>
    <a:accent6>
      <a:srgbClr val="F3B87D"/>
    </a:accent6>
    <a:hlink>
      <a:srgbClr val="5DCAFB"/>
    </a:hlink>
    <a:folHlink>
      <a:srgbClr val="B759BC"/>
    </a:folHlink>
  </a:clrScheme>
</a:themeOverride>
</file>

<file path=ppt/theme/themeOverride10.xml><?xml version="1.0" encoding="utf-8"?>
<a:themeOverride xmlns:a="http://schemas.openxmlformats.org/drawingml/2006/main">
  <a:clrScheme name="清新绿-625">
    <a:dk1>
      <a:srgbClr val="000000"/>
    </a:dk1>
    <a:lt1>
      <a:srgbClr val="FFFFFF"/>
    </a:lt1>
    <a:dk2>
      <a:srgbClr val="CDE4E4"/>
    </a:dk2>
    <a:lt2>
      <a:srgbClr val="FFFFFF"/>
    </a:lt2>
    <a:accent1>
      <a:srgbClr val="9CD0D1"/>
    </a:accent1>
    <a:accent2>
      <a:srgbClr val="B4E19D"/>
    </a:accent2>
    <a:accent3>
      <a:srgbClr val="CDE573"/>
    </a:accent3>
    <a:accent4>
      <a:srgbClr val="E4D94C"/>
    </a:accent4>
    <a:accent5>
      <a:srgbClr val="F3CD59"/>
    </a:accent5>
    <a:accent6>
      <a:srgbClr val="F3B87D"/>
    </a:accent6>
    <a:hlink>
      <a:srgbClr val="5DCAFB"/>
    </a:hlink>
    <a:folHlink>
      <a:srgbClr val="B759BC"/>
    </a:folHlink>
  </a:clrScheme>
</a:themeOverride>
</file>

<file path=ppt/theme/themeOverride11.xml><?xml version="1.0" encoding="utf-8"?>
<a:themeOverride xmlns:a="http://schemas.openxmlformats.org/drawingml/2006/main">
  <a:clrScheme name="清新绿-625">
    <a:dk1>
      <a:srgbClr val="000000"/>
    </a:dk1>
    <a:lt1>
      <a:srgbClr val="FFFFFF"/>
    </a:lt1>
    <a:dk2>
      <a:srgbClr val="CDE4E4"/>
    </a:dk2>
    <a:lt2>
      <a:srgbClr val="FFFFFF"/>
    </a:lt2>
    <a:accent1>
      <a:srgbClr val="9CD0D1"/>
    </a:accent1>
    <a:accent2>
      <a:srgbClr val="B4E19D"/>
    </a:accent2>
    <a:accent3>
      <a:srgbClr val="CDE573"/>
    </a:accent3>
    <a:accent4>
      <a:srgbClr val="E4D94C"/>
    </a:accent4>
    <a:accent5>
      <a:srgbClr val="F3CD59"/>
    </a:accent5>
    <a:accent6>
      <a:srgbClr val="F3B87D"/>
    </a:accent6>
    <a:hlink>
      <a:srgbClr val="5DCAFB"/>
    </a:hlink>
    <a:folHlink>
      <a:srgbClr val="B759BC"/>
    </a:folHlink>
  </a:clrScheme>
</a:themeOverride>
</file>

<file path=ppt/theme/themeOverride12.xml><?xml version="1.0" encoding="utf-8"?>
<a:themeOverride xmlns:a="http://schemas.openxmlformats.org/drawingml/2006/main">
  <a:clrScheme name="清新绿-625">
    <a:dk1>
      <a:srgbClr val="000000"/>
    </a:dk1>
    <a:lt1>
      <a:srgbClr val="FFFFFF"/>
    </a:lt1>
    <a:dk2>
      <a:srgbClr val="CDE4E4"/>
    </a:dk2>
    <a:lt2>
      <a:srgbClr val="FFFFFF"/>
    </a:lt2>
    <a:accent1>
      <a:srgbClr val="9CD0D1"/>
    </a:accent1>
    <a:accent2>
      <a:srgbClr val="B4E19D"/>
    </a:accent2>
    <a:accent3>
      <a:srgbClr val="CDE573"/>
    </a:accent3>
    <a:accent4>
      <a:srgbClr val="E4D94C"/>
    </a:accent4>
    <a:accent5>
      <a:srgbClr val="F3CD59"/>
    </a:accent5>
    <a:accent6>
      <a:srgbClr val="F3B87D"/>
    </a:accent6>
    <a:hlink>
      <a:srgbClr val="5DCAFB"/>
    </a:hlink>
    <a:folHlink>
      <a:srgbClr val="B759BC"/>
    </a:folHlink>
  </a:clrScheme>
</a:themeOverride>
</file>

<file path=ppt/theme/themeOverride2.xml><?xml version="1.0" encoding="utf-8"?>
<a:themeOverride xmlns:a="http://schemas.openxmlformats.org/drawingml/2006/main">
  <a:clrScheme name="清新绿-625">
    <a:dk1>
      <a:srgbClr val="000000"/>
    </a:dk1>
    <a:lt1>
      <a:srgbClr val="FFFFFF"/>
    </a:lt1>
    <a:dk2>
      <a:srgbClr val="CDE4E4"/>
    </a:dk2>
    <a:lt2>
      <a:srgbClr val="FFFFFF"/>
    </a:lt2>
    <a:accent1>
      <a:srgbClr val="9CD0D1"/>
    </a:accent1>
    <a:accent2>
      <a:srgbClr val="B4E19D"/>
    </a:accent2>
    <a:accent3>
      <a:srgbClr val="CDE573"/>
    </a:accent3>
    <a:accent4>
      <a:srgbClr val="E4D94C"/>
    </a:accent4>
    <a:accent5>
      <a:srgbClr val="F3CD59"/>
    </a:accent5>
    <a:accent6>
      <a:srgbClr val="F3B87D"/>
    </a:accent6>
    <a:hlink>
      <a:srgbClr val="5DCAFB"/>
    </a:hlink>
    <a:folHlink>
      <a:srgbClr val="B759BC"/>
    </a:folHlink>
  </a:clrScheme>
</a:themeOverride>
</file>

<file path=ppt/theme/themeOverride3.xml><?xml version="1.0" encoding="utf-8"?>
<a:themeOverride xmlns:a="http://schemas.openxmlformats.org/drawingml/2006/main">
  <a:clrScheme name="清新绿-625">
    <a:dk1>
      <a:srgbClr val="000000"/>
    </a:dk1>
    <a:lt1>
      <a:srgbClr val="FFFFFF"/>
    </a:lt1>
    <a:dk2>
      <a:srgbClr val="CDE4E4"/>
    </a:dk2>
    <a:lt2>
      <a:srgbClr val="FFFFFF"/>
    </a:lt2>
    <a:accent1>
      <a:srgbClr val="9CD0D1"/>
    </a:accent1>
    <a:accent2>
      <a:srgbClr val="B4E19D"/>
    </a:accent2>
    <a:accent3>
      <a:srgbClr val="CDE573"/>
    </a:accent3>
    <a:accent4>
      <a:srgbClr val="E4D94C"/>
    </a:accent4>
    <a:accent5>
      <a:srgbClr val="F3CD59"/>
    </a:accent5>
    <a:accent6>
      <a:srgbClr val="F3B87D"/>
    </a:accent6>
    <a:hlink>
      <a:srgbClr val="5DCAFB"/>
    </a:hlink>
    <a:folHlink>
      <a:srgbClr val="B759BC"/>
    </a:folHlink>
  </a:clrScheme>
</a:themeOverride>
</file>

<file path=ppt/theme/themeOverride4.xml><?xml version="1.0" encoding="utf-8"?>
<a:themeOverride xmlns:a="http://schemas.openxmlformats.org/drawingml/2006/main">
  <a:clrScheme name="清新绿-625">
    <a:dk1>
      <a:srgbClr val="000000"/>
    </a:dk1>
    <a:lt1>
      <a:srgbClr val="FFFFFF"/>
    </a:lt1>
    <a:dk2>
      <a:srgbClr val="CDE4E4"/>
    </a:dk2>
    <a:lt2>
      <a:srgbClr val="FFFFFF"/>
    </a:lt2>
    <a:accent1>
      <a:srgbClr val="9CD0D1"/>
    </a:accent1>
    <a:accent2>
      <a:srgbClr val="B4E19D"/>
    </a:accent2>
    <a:accent3>
      <a:srgbClr val="CDE573"/>
    </a:accent3>
    <a:accent4>
      <a:srgbClr val="E4D94C"/>
    </a:accent4>
    <a:accent5>
      <a:srgbClr val="F3CD59"/>
    </a:accent5>
    <a:accent6>
      <a:srgbClr val="F3B87D"/>
    </a:accent6>
    <a:hlink>
      <a:srgbClr val="5DCAFB"/>
    </a:hlink>
    <a:folHlink>
      <a:srgbClr val="B759BC"/>
    </a:folHlink>
  </a:clrScheme>
</a:themeOverride>
</file>

<file path=ppt/theme/themeOverride5.xml><?xml version="1.0" encoding="utf-8"?>
<a:themeOverride xmlns:a="http://schemas.openxmlformats.org/drawingml/2006/main">
  <a:clrScheme name="清新绿-625">
    <a:dk1>
      <a:srgbClr val="000000"/>
    </a:dk1>
    <a:lt1>
      <a:srgbClr val="FFFFFF"/>
    </a:lt1>
    <a:dk2>
      <a:srgbClr val="CDE4E4"/>
    </a:dk2>
    <a:lt2>
      <a:srgbClr val="FFFFFF"/>
    </a:lt2>
    <a:accent1>
      <a:srgbClr val="9CD0D1"/>
    </a:accent1>
    <a:accent2>
      <a:srgbClr val="B4E19D"/>
    </a:accent2>
    <a:accent3>
      <a:srgbClr val="CDE573"/>
    </a:accent3>
    <a:accent4>
      <a:srgbClr val="E4D94C"/>
    </a:accent4>
    <a:accent5>
      <a:srgbClr val="F3CD59"/>
    </a:accent5>
    <a:accent6>
      <a:srgbClr val="F3B87D"/>
    </a:accent6>
    <a:hlink>
      <a:srgbClr val="5DCAFB"/>
    </a:hlink>
    <a:folHlink>
      <a:srgbClr val="B759BC"/>
    </a:folHlink>
  </a:clrScheme>
</a:themeOverride>
</file>

<file path=ppt/theme/themeOverride6.xml><?xml version="1.0" encoding="utf-8"?>
<a:themeOverride xmlns:a="http://schemas.openxmlformats.org/drawingml/2006/main">
  <a:clrScheme name="清新绿-625">
    <a:dk1>
      <a:srgbClr val="000000"/>
    </a:dk1>
    <a:lt1>
      <a:srgbClr val="FFFFFF"/>
    </a:lt1>
    <a:dk2>
      <a:srgbClr val="CDE4E4"/>
    </a:dk2>
    <a:lt2>
      <a:srgbClr val="FFFFFF"/>
    </a:lt2>
    <a:accent1>
      <a:srgbClr val="9CD0D1"/>
    </a:accent1>
    <a:accent2>
      <a:srgbClr val="B4E19D"/>
    </a:accent2>
    <a:accent3>
      <a:srgbClr val="CDE573"/>
    </a:accent3>
    <a:accent4>
      <a:srgbClr val="E4D94C"/>
    </a:accent4>
    <a:accent5>
      <a:srgbClr val="F3CD59"/>
    </a:accent5>
    <a:accent6>
      <a:srgbClr val="F3B87D"/>
    </a:accent6>
    <a:hlink>
      <a:srgbClr val="5DCAFB"/>
    </a:hlink>
    <a:folHlink>
      <a:srgbClr val="B759BC"/>
    </a:folHlink>
  </a:clrScheme>
</a:themeOverride>
</file>

<file path=ppt/theme/themeOverride7.xml><?xml version="1.0" encoding="utf-8"?>
<a:themeOverride xmlns:a="http://schemas.openxmlformats.org/drawingml/2006/main">
  <a:clrScheme name="清新绿-625">
    <a:dk1>
      <a:srgbClr val="000000"/>
    </a:dk1>
    <a:lt1>
      <a:srgbClr val="FFFFFF"/>
    </a:lt1>
    <a:dk2>
      <a:srgbClr val="CDE4E4"/>
    </a:dk2>
    <a:lt2>
      <a:srgbClr val="FFFFFF"/>
    </a:lt2>
    <a:accent1>
      <a:srgbClr val="9CD0D1"/>
    </a:accent1>
    <a:accent2>
      <a:srgbClr val="B4E19D"/>
    </a:accent2>
    <a:accent3>
      <a:srgbClr val="CDE573"/>
    </a:accent3>
    <a:accent4>
      <a:srgbClr val="E4D94C"/>
    </a:accent4>
    <a:accent5>
      <a:srgbClr val="F3CD59"/>
    </a:accent5>
    <a:accent6>
      <a:srgbClr val="F3B87D"/>
    </a:accent6>
    <a:hlink>
      <a:srgbClr val="5DCAFB"/>
    </a:hlink>
    <a:folHlink>
      <a:srgbClr val="B759BC"/>
    </a:folHlink>
  </a:clrScheme>
</a:themeOverride>
</file>

<file path=ppt/theme/themeOverride8.xml><?xml version="1.0" encoding="utf-8"?>
<a:themeOverride xmlns:a="http://schemas.openxmlformats.org/drawingml/2006/main">
  <a:clrScheme name="清新绿-625">
    <a:dk1>
      <a:srgbClr val="000000"/>
    </a:dk1>
    <a:lt1>
      <a:srgbClr val="FFFFFF"/>
    </a:lt1>
    <a:dk2>
      <a:srgbClr val="CDE4E4"/>
    </a:dk2>
    <a:lt2>
      <a:srgbClr val="FFFFFF"/>
    </a:lt2>
    <a:accent1>
      <a:srgbClr val="9CD0D1"/>
    </a:accent1>
    <a:accent2>
      <a:srgbClr val="B4E19D"/>
    </a:accent2>
    <a:accent3>
      <a:srgbClr val="CDE573"/>
    </a:accent3>
    <a:accent4>
      <a:srgbClr val="E4D94C"/>
    </a:accent4>
    <a:accent5>
      <a:srgbClr val="F3CD59"/>
    </a:accent5>
    <a:accent6>
      <a:srgbClr val="F3B87D"/>
    </a:accent6>
    <a:hlink>
      <a:srgbClr val="5DCAFB"/>
    </a:hlink>
    <a:folHlink>
      <a:srgbClr val="B759BC"/>
    </a:folHlink>
  </a:clrScheme>
</a:themeOverride>
</file>

<file path=ppt/theme/themeOverride9.xml><?xml version="1.0" encoding="utf-8"?>
<a:themeOverride xmlns:a="http://schemas.openxmlformats.org/drawingml/2006/main">
  <a:clrScheme name="清新绿-625">
    <a:dk1>
      <a:srgbClr val="000000"/>
    </a:dk1>
    <a:lt1>
      <a:srgbClr val="FFFFFF"/>
    </a:lt1>
    <a:dk2>
      <a:srgbClr val="CDE4E4"/>
    </a:dk2>
    <a:lt2>
      <a:srgbClr val="FFFFFF"/>
    </a:lt2>
    <a:accent1>
      <a:srgbClr val="9CD0D1"/>
    </a:accent1>
    <a:accent2>
      <a:srgbClr val="B4E19D"/>
    </a:accent2>
    <a:accent3>
      <a:srgbClr val="CDE573"/>
    </a:accent3>
    <a:accent4>
      <a:srgbClr val="E4D94C"/>
    </a:accent4>
    <a:accent5>
      <a:srgbClr val="F3CD59"/>
    </a:accent5>
    <a:accent6>
      <a:srgbClr val="F3B87D"/>
    </a:accent6>
    <a:hlink>
      <a:srgbClr val="5DCAFB"/>
    </a:hlink>
    <a:folHlink>
      <a:srgbClr val="B759B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8995</Words>
  <Application>WPS Writer</Application>
  <PresentationFormat>宽屏</PresentationFormat>
  <Paragraphs>553</Paragraphs>
  <Slides>28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4" baseType="lpstr">
      <vt:lpstr>Arial</vt:lpstr>
      <vt:lpstr>SimSun</vt:lpstr>
      <vt:lpstr>Wingdings</vt:lpstr>
      <vt:lpstr>微软雅黑</vt:lpstr>
      <vt:lpstr>汉仪旗黑</vt:lpstr>
      <vt:lpstr>汉仪旗黑-85S</vt:lpstr>
      <vt:lpstr>苹方-简</vt:lpstr>
      <vt:lpstr>Calibri</vt:lpstr>
      <vt:lpstr>Helvetica Neue</vt:lpstr>
      <vt:lpstr>Times New Roman</vt:lpstr>
      <vt:lpstr>Heiti TC Light</vt:lpstr>
      <vt:lpstr>Weibei TC</vt:lpstr>
      <vt:lpstr>Arial Unicode MS</vt:lpstr>
      <vt:lpstr>宋体-简</vt:lpstr>
      <vt:lpstr>等线</vt:lpstr>
      <vt:lpstr>Office 主题​​</vt:lpstr>
      <vt:lpstr>Comparisons of HBV-associated Liver fibrosis with  Normal tissue</vt:lpstr>
      <vt:lpstr>Introduction </vt:lpstr>
      <vt:lpstr>Types of Tissue Used</vt:lpstr>
      <vt:lpstr>Priori Hypothesis</vt:lpstr>
      <vt:lpstr>Sequencing Source</vt:lpstr>
      <vt:lpstr>Pre-alignment sequencing metrics</vt:lpstr>
      <vt:lpstr>Processing Pipeline</vt:lpstr>
      <vt:lpstr>Processing Pipeline</vt:lpstr>
      <vt:lpstr>Alignment Metrics and Statistics </vt:lpstr>
      <vt:lpstr>Data Pre-Processing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zebyulon</cp:lastModifiedBy>
  <cp:revision>81</cp:revision>
  <dcterms:created xsi:type="dcterms:W3CDTF">2022-04-17T07:49:51Z</dcterms:created>
  <dcterms:modified xsi:type="dcterms:W3CDTF">2022-04-17T07:49:51Z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1033-3.2.0.6370</vt:lpwstr>
  </property>
</Properties>
</file>